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pricots" panose="020B0604020202020204" charset="0"/>
      <p:regular r:id="rId21"/>
    </p:embeddedFont>
    <p:embeddedFont>
      <p:font typeface="Canva Sans Bold" panose="020B0604020202020204" charset="0"/>
      <p:regular r:id="rId22"/>
    </p:embeddedFont>
    <p:embeddedFont>
      <p:font typeface="DM Sans" pitchFamily="2" charset="0"/>
      <p:regular r:id="rId23"/>
    </p:embeddedFont>
    <p:embeddedFont>
      <p:font typeface="DM Sans Bold" charset="0"/>
      <p:regular r:id="rId24"/>
    </p:embeddedFont>
    <p:embeddedFont>
      <p:font typeface="DM Sans Italics" panose="020B0604020202020204" charset="0"/>
      <p:regular r:id="rId25"/>
    </p:embeddedFont>
    <p:embeddedFont>
      <p:font typeface="Now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thikeyan Swaminathan" userId="3468ff55b7922f78" providerId="LiveId" clId="{0AD96878-F3D6-4BE5-B422-346565A22DB2}"/>
    <pc:docChg chg="undo custSel modSld">
      <pc:chgData name="Karthikeyan Swaminathan" userId="3468ff55b7922f78" providerId="LiveId" clId="{0AD96878-F3D6-4BE5-B422-346565A22DB2}" dt="2024-03-23T07:00:45.055" v="3" actId="1076"/>
      <pc:docMkLst>
        <pc:docMk/>
      </pc:docMkLst>
      <pc:sldChg chg="modSp mod">
        <pc:chgData name="Karthikeyan Swaminathan" userId="3468ff55b7922f78" providerId="LiveId" clId="{0AD96878-F3D6-4BE5-B422-346565A22DB2}" dt="2024-03-23T07:00:45.055" v="3" actId="1076"/>
        <pc:sldMkLst>
          <pc:docMk/>
          <pc:sldMk cId="0" sldId="259"/>
        </pc:sldMkLst>
        <pc:spChg chg="mod">
          <ac:chgData name="Karthikeyan Swaminathan" userId="3468ff55b7922f78" providerId="LiveId" clId="{0AD96878-F3D6-4BE5-B422-346565A22DB2}" dt="2024-03-23T07:00:45.055" v="3" actId="1076"/>
          <ac:spMkLst>
            <pc:docMk/>
            <pc:sldMk cId="0" sldId="259"/>
            <ac:spMk id="3" creationId="{00000000-0000-0000-0000-000000000000}"/>
          </ac:spMkLst>
        </pc:spChg>
      </pc:sldChg>
      <pc:sldChg chg="modSp mod">
        <pc:chgData name="Karthikeyan Swaminathan" userId="3468ff55b7922f78" providerId="LiveId" clId="{0AD96878-F3D6-4BE5-B422-346565A22DB2}" dt="2024-03-23T05:35:23.276" v="2" actId="20577"/>
        <pc:sldMkLst>
          <pc:docMk/>
          <pc:sldMk cId="0" sldId="261"/>
        </pc:sldMkLst>
        <pc:spChg chg="mod">
          <ac:chgData name="Karthikeyan Swaminathan" userId="3468ff55b7922f78" providerId="LiveId" clId="{0AD96878-F3D6-4BE5-B422-346565A22DB2}" dt="2024-03-23T05:35:23.276" v="2" actId="20577"/>
          <ac:spMkLst>
            <pc:docMk/>
            <pc:sldMk cId="0" sldId="261"/>
            <ac:spMk id="3" creationId="{00000000-0000-0000-0000-000000000000}"/>
          </ac:spMkLst>
        </pc:spChg>
      </pc:sldChg>
      <pc:sldChg chg="modSp mod">
        <pc:chgData name="Karthikeyan Swaminathan" userId="3468ff55b7922f78" providerId="LiveId" clId="{0AD96878-F3D6-4BE5-B422-346565A22DB2}" dt="2024-03-21T16:13:05.626" v="0" actId="1076"/>
        <pc:sldMkLst>
          <pc:docMk/>
          <pc:sldMk cId="0" sldId="269"/>
        </pc:sldMkLst>
        <pc:spChg chg="mod">
          <ac:chgData name="Karthikeyan Swaminathan" userId="3468ff55b7922f78" providerId="LiveId" clId="{0AD96878-F3D6-4BE5-B422-346565A22DB2}" dt="2024-03-21T16:13:05.626" v="0" actId="1076"/>
          <ac:spMkLst>
            <pc:docMk/>
            <pc:sldMk cId="0" sldId="269"/>
            <ac:spMk id="2"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alpha val="60000"/>
              </a:srgbClr>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a:grpSpLocks noChangeAspect="1"/>
          </p:cNvGrpSpPr>
          <p:nvPr/>
        </p:nvGrpSpPr>
        <p:grpSpPr>
          <a:xfrm>
            <a:off x="10380940" y="649592"/>
            <a:ext cx="7516996" cy="8987817"/>
            <a:chOff x="0" y="0"/>
            <a:chExt cx="8603361" cy="10286746"/>
          </a:xfrm>
        </p:grpSpPr>
        <p:sp>
          <p:nvSpPr>
            <p:cNvPr id="7" name="Freeform 7"/>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alphaModFix amt="75000"/>
              </a:blip>
              <a:stretch>
                <a:fillRect l="-23053" r="-31726"/>
              </a:stretch>
            </a:blipFill>
          </p:spPr>
        </p:sp>
      </p:grpSp>
      <p:sp>
        <p:nvSpPr>
          <p:cNvPr id="8" name="TextBox 8"/>
          <p:cNvSpPr txBox="1"/>
          <p:nvPr/>
        </p:nvSpPr>
        <p:spPr>
          <a:xfrm>
            <a:off x="1573748" y="6957435"/>
            <a:ext cx="7913921" cy="743977"/>
          </a:xfrm>
          <a:prstGeom prst="rect">
            <a:avLst/>
          </a:prstGeom>
        </p:spPr>
        <p:txBody>
          <a:bodyPr lIns="0" tIns="0" rIns="0" bIns="0" rtlCol="0" anchor="t">
            <a:spAutoFit/>
          </a:bodyPr>
          <a:lstStyle/>
          <a:p>
            <a:pPr marL="0" lvl="0" indent="0" algn="l">
              <a:lnSpc>
                <a:spcPts val="5818"/>
              </a:lnSpc>
              <a:spcBef>
                <a:spcPct val="0"/>
              </a:spcBef>
            </a:pPr>
            <a:r>
              <a:rPr lang="en-US" sz="4730">
                <a:solidFill>
                  <a:srgbClr val="56AEFF"/>
                </a:solidFill>
                <a:latin typeface="Apricots"/>
              </a:rPr>
              <a:t>Through Non Invasive Methods</a:t>
            </a:r>
          </a:p>
        </p:txBody>
      </p:sp>
      <p:sp>
        <p:nvSpPr>
          <p:cNvPr id="9" name="TextBox 9"/>
          <p:cNvSpPr txBox="1"/>
          <p:nvPr/>
        </p:nvSpPr>
        <p:spPr>
          <a:xfrm>
            <a:off x="1573748" y="3381437"/>
            <a:ext cx="10959085" cy="1736674"/>
          </a:xfrm>
          <a:prstGeom prst="rect">
            <a:avLst/>
          </a:prstGeom>
        </p:spPr>
        <p:txBody>
          <a:bodyPr lIns="0" tIns="0" rIns="0" bIns="0" rtlCol="0" anchor="t">
            <a:spAutoFit/>
          </a:bodyPr>
          <a:lstStyle/>
          <a:p>
            <a:pPr>
              <a:lnSpc>
                <a:spcPts val="13568"/>
              </a:lnSpc>
            </a:pPr>
            <a:r>
              <a:rPr lang="en-US" sz="11306">
                <a:solidFill>
                  <a:srgbClr val="FFFBFB"/>
                </a:solidFill>
                <a:latin typeface="Now Bold"/>
              </a:rPr>
              <a:t>DIABETES</a:t>
            </a:r>
          </a:p>
        </p:txBody>
      </p:sp>
      <p:sp>
        <p:nvSpPr>
          <p:cNvPr id="10" name="TextBox 10"/>
          <p:cNvSpPr txBox="1"/>
          <p:nvPr/>
        </p:nvSpPr>
        <p:spPr>
          <a:xfrm>
            <a:off x="2598623" y="1245875"/>
            <a:ext cx="2126388" cy="791320"/>
          </a:xfrm>
          <a:prstGeom prst="rect">
            <a:avLst/>
          </a:prstGeom>
        </p:spPr>
        <p:txBody>
          <a:bodyPr lIns="0" tIns="0" rIns="0" bIns="0" rtlCol="0" anchor="t">
            <a:spAutoFit/>
          </a:bodyPr>
          <a:lstStyle/>
          <a:p>
            <a:pPr>
              <a:lnSpc>
                <a:spcPts val="3131"/>
              </a:lnSpc>
            </a:pPr>
            <a:r>
              <a:rPr lang="en-US" sz="2545" spc="-50">
                <a:solidFill>
                  <a:srgbClr val="56AEFF"/>
                </a:solidFill>
                <a:latin typeface="DM Sans Italics"/>
              </a:rPr>
              <a:t>SSN</a:t>
            </a:r>
          </a:p>
          <a:p>
            <a:pPr>
              <a:lnSpc>
                <a:spcPts val="3131"/>
              </a:lnSpc>
            </a:pPr>
            <a:r>
              <a:rPr lang="en-US" sz="2545" spc="-50">
                <a:solidFill>
                  <a:srgbClr val="56AEFF"/>
                </a:solidFill>
                <a:latin typeface="DM Sans Italics"/>
              </a:rPr>
              <a:t>IFP PROJECT</a:t>
            </a:r>
          </a:p>
        </p:txBody>
      </p:sp>
      <p:sp>
        <p:nvSpPr>
          <p:cNvPr id="11" name="Freeform 11"/>
          <p:cNvSpPr/>
          <p:nvPr/>
        </p:nvSpPr>
        <p:spPr>
          <a:xfrm>
            <a:off x="1573748" y="1146060"/>
            <a:ext cx="846187" cy="981086"/>
          </a:xfrm>
          <a:custGeom>
            <a:avLst/>
            <a:gdLst/>
            <a:ahLst/>
            <a:cxnLst/>
            <a:rect l="l" t="t" r="r" b="b"/>
            <a:pathLst>
              <a:path w="846187" h="981086">
                <a:moveTo>
                  <a:pt x="0" y="0"/>
                </a:moveTo>
                <a:lnTo>
                  <a:pt x="846186" y="0"/>
                </a:lnTo>
                <a:lnTo>
                  <a:pt x="846186" y="981086"/>
                </a:lnTo>
                <a:lnTo>
                  <a:pt x="0" y="9810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549020" y="4509648"/>
            <a:ext cx="9659937" cy="1728833"/>
          </a:xfrm>
          <a:prstGeom prst="rect">
            <a:avLst/>
          </a:prstGeom>
        </p:spPr>
        <p:txBody>
          <a:bodyPr lIns="0" tIns="0" rIns="0" bIns="0" rtlCol="0" anchor="t">
            <a:spAutoFit/>
          </a:bodyPr>
          <a:lstStyle/>
          <a:p>
            <a:pPr>
              <a:lnSpc>
                <a:spcPts val="13568"/>
              </a:lnSpc>
            </a:pPr>
            <a:r>
              <a:rPr lang="en-US" sz="11306">
                <a:solidFill>
                  <a:srgbClr val="56AEFF"/>
                </a:solidFill>
                <a:latin typeface="Now Bold"/>
              </a:rPr>
              <a:t>DETECTION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3057524" y="857250"/>
            <a:ext cx="11665844"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PROPOSED SYSTEM </a:t>
            </a:r>
          </a:p>
        </p:txBody>
      </p:sp>
      <p:sp>
        <p:nvSpPr>
          <p:cNvPr id="3" name="TextBox 3"/>
          <p:cNvSpPr txBox="1"/>
          <p:nvPr/>
        </p:nvSpPr>
        <p:spPr>
          <a:xfrm>
            <a:off x="470887" y="2761779"/>
            <a:ext cx="17817113" cy="5547641"/>
          </a:xfrm>
          <a:prstGeom prst="rect">
            <a:avLst/>
          </a:prstGeom>
        </p:spPr>
        <p:txBody>
          <a:bodyPr lIns="0" tIns="0" rIns="0" bIns="0" rtlCol="0" anchor="t">
            <a:spAutoFit/>
          </a:bodyPr>
          <a:lstStyle/>
          <a:p>
            <a:pPr>
              <a:lnSpc>
                <a:spcPts val="5503"/>
              </a:lnSpc>
            </a:pPr>
            <a:r>
              <a:rPr lang="en-US" sz="3987" dirty="0">
                <a:solidFill>
                  <a:srgbClr val="FFFFFF"/>
                </a:solidFill>
                <a:latin typeface="DM Sans"/>
              </a:rPr>
              <a:t>Our system is based on </a:t>
            </a:r>
            <a:r>
              <a:rPr lang="en-US" sz="3987" dirty="0">
                <a:solidFill>
                  <a:srgbClr val="FFFFFF"/>
                </a:solidFill>
                <a:latin typeface="DM Sans Bold"/>
              </a:rPr>
              <a:t>Raspberry Pi Zero</a:t>
            </a:r>
            <a:r>
              <a:rPr lang="en-US" sz="3987" dirty="0">
                <a:solidFill>
                  <a:srgbClr val="FFFFFF"/>
                </a:solidFill>
                <a:latin typeface="DM Sans"/>
              </a:rPr>
              <a:t>, a portable camera (Raspberry Pi camera), and a visible light laser (675 nm). </a:t>
            </a:r>
          </a:p>
          <a:p>
            <a:pPr>
              <a:lnSpc>
                <a:spcPts val="5503"/>
              </a:lnSpc>
              <a:spcBef>
                <a:spcPct val="0"/>
              </a:spcBef>
            </a:pPr>
            <a:r>
              <a:rPr lang="en-US" sz="3987" dirty="0">
                <a:solidFill>
                  <a:srgbClr val="FFFFFF"/>
                </a:solidFill>
                <a:latin typeface="DM Sans"/>
              </a:rPr>
              <a:t>The Raspberry Pi camera captures a set of images when a visible light laser passes through skin tissue. The glucose concentration is estimated by an </a:t>
            </a:r>
            <a:r>
              <a:rPr lang="en-US" sz="3987" dirty="0">
                <a:solidFill>
                  <a:srgbClr val="FFFFFF"/>
                </a:solidFill>
                <a:latin typeface="DM Sans Bold"/>
              </a:rPr>
              <a:t>artificial neural network model (ANN) </a:t>
            </a:r>
            <a:r>
              <a:rPr lang="en-US" sz="3987" dirty="0">
                <a:solidFill>
                  <a:srgbClr val="FFFFFF"/>
                </a:solidFill>
                <a:latin typeface="DM Sans"/>
              </a:rPr>
              <a:t>using the absorption and scattering of light in the skin tissue. Blood glucose values obtained by the prototype were compared with commercially available glucometers to estimate accuracy.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0" y="326296"/>
            <a:ext cx="18288000" cy="3195319"/>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LIMITATIONS THAT NEEDS TO BE ADDRESSED </a:t>
            </a:r>
          </a:p>
        </p:txBody>
      </p:sp>
      <p:sp>
        <p:nvSpPr>
          <p:cNvPr id="3" name="TextBox 3"/>
          <p:cNvSpPr txBox="1"/>
          <p:nvPr/>
        </p:nvSpPr>
        <p:spPr>
          <a:xfrm>
            <a:off x="0" y="3944416"/>
            <a:ext cx="18288000" cy="4659912"/>
          </a:xfrm>
          <a:prstGeom prst="rect">
            <a:avLst/>
          </a:prstGeom>
        </p:spPr>
        <p:txBody>
          <a:bodyPr lIns="0" tIns="0" rIns="0" bIns="0" rtlCol="0" anchor="t">
            <a:spAutoFit/>
          </a:bodyPr>
          <a:lstStyle/>
          <a:p>
            <a:pPr algn="just">
              <a:lnSpc>
                <a:spcPts val="6193"/>
              </a:lnSpc>
            </a:pPr>
            <a:r>
              <a:rPr lang="en-US" sz="4487">
                <a:solidFill>
                  <a:srgbClr val="FFFFFF"/>
                </a:solidFill>
                <a:latin typeface="DM Sans"/>
              </a:rPr>
              <a:t>(1) increase the size of the database to improve the robustness </a:t>
            </a:r>
          </a:p>
          <a:p>
            <a:pPr algn="just">
              <a:lnSpc>
                <a:spcPts val="6193"/>
              </a:lnSpc>
            </a:pPr>
            <a:r>
              <a:rPr lang="en-US" sz="4487">
                <a:solidFill>
                  <a:srgbClr val="FFFFFF"/>
                </a:solidFill>
                <a:latin typeface="DM Sans"/>
              </a:rPr>
              <a:t>of the artificial neural network model (TO GENERALIZE THE MODEL)</a:t>
            </a:r>
          </a:p>
          <a:p>
            <a:pPr algn="just">
              <a:lnSpc>
                <a:spcPts val="6193"/>
              </a:lnSpc>
            </a:pPr>
            <a:r>
              <a:rPr lang="en-US" sz="4487">
                <a:solidFill>
                  <a:srgbClr val="FFFFFF"/>
                </a:solidFill>
                <a:latin typeface="DM Sans"/>
              </a:rPr>
              <a:t>(2) analyze the impact of external factors such as skin color, skin thickness, and ambient temperature in the current prototype</a:t>
            </a:r>
          </a:p>
          <a:p>
            <a:pPr algn="just">
              <a:lnSpc>
                <a:spcPts val="6193"/>
              </a:lnSpc>
              <a:spcBef>
                <a:spcPct val="0"/>
              </a:spcBef>
            </a:pPr>
            <a:r>
              <a:rPr lang="en-US" sz="4487">
                <a:solidFill>
                  <a:srgbClr val="FFFFFF"/>
                </a:solidFill>
                <a:latin typeface="DM Sans"/>
              </a:rPr>
              <a:t>(3) improve the prototype enclosure to make it suitable for easy and efficient capturing of images.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5194494" y="847725"/>
            <a:ext cx="6186335" cy="3367489"/>
          </a:xfrm>
          <a:prstGeom prst="rect">
            <a:avLst/>
          </a:prstGeom>
        </p:spPr>
        <p:txBody>
          <a:bodyPr lIns="0" tIns="0" rIns="0" bIns="0" rtlCol="0" anchor="t">
            <a:spAutoFit/>
          </a:bodyPr>
          <a:lstStyle/>
          <a:p>
            <a:pPr algn="ctr">
              <a:lnSpc>
                <a:spcPts val="13572"/>
              </a:lnSpc>
            </a:pPr>
            <a:r>
              <a:rPr lang="en-US" sz="9694">
                <a:solidFill>
                  <a:srgbClr val="FFFFFF"/>
                </a:solidFill>
                <a:latin typeface="Canva Sans Bold"/>
              </a:rPr>
              <a:t>MODULES</a:t>
            </a:r>
          </a:p>
          <a:p>
            <a:pPr algn="ctr">
              <a:lnSpc>
                <a:spcPts val="13572"/>
              </a:lnSpc>
            </a:pPr>
            <a:endParaRPr lang="en-US" sz="9694">
              <a:solidFill>
                <a:srgbClr val="FFFFFF"/>
              </a:solidFill>
              <a:latin typeface="Canva Sans Bold"/>
            </a:endParaRPr>
          </a:p>
        </p:txBody>
      </p:sp>
      <p:sp>
        <p:nvSpPr>
          <p:cNvPr id="3" name="TextBox 3"/>
          <p:cNvSpPr txBox="1"/>
          <p:nvPr/>
        </p:nvSpPr>
        <p:spPr>
          <a:xfrm>
            <a:off x="0" y="3457818"/>
            <a:ext cx="18288000" cy="5473346"/>
          </a:xfrm>
          <a:prstGeom prst="rect">
            <a:avLst/>
          </a:prstGeom>
        </p:spPr>
        <p:txBody>
          <a:bodyPr lIns="0" tIns="0" rIns="0" bIns="0" rtlCol="0" anchor="t">
            <a:spAutoFit/>
          </a:bodyPr>
          <a:lstStyle/>
          <a:p>
            <a:pPr algn="ctr">
              <a:lnSpc>
                <a:spcPts val="4813"/>
              </a:lnSpc>
              <a:spcBef>
                <a:spcPct val="0"/>
              </a:spcBef>
            </a:pPr>
            <a:r>
              <a:rPr lang="en-US" sz="3487">
                <a:solidFill>
                  <a:srgbClr val="FFFFFF"/>
                </a:solidFill>
                <a:latin typeface="DM Sans Bold"/>
              </a:rPr>
              <a:t>Step 1(Image capturing module)</a:t>
            </a:r>
          </a:p>
          <a:p>
            <a:pPr algn="ctr">
              <a:lnSpc>
                <a:spcPts val="4813"/>
              </a:lnSpc>
              <a:spcBef>
                <a:spcPct val="0"/>
              </a:spcBef>
            </a:pPr>
            <a:r>
              <a:rPr lang="en-US" sz="3487">
                <a:solidFill>
                  <a:srgbClr val="FFFFFF"/>
                </a:solidFill>
                <a:latin typeface="DM Sans"/>
              </a:rPr>
              <a:t>Use a laser source to send light on the index finger, and capture the fingertip by using a raspberry pi camera.</a:t>
            </a:r>
          </a:p>
          <a:p>
            <a:pPr algn="ctr">
              <a:lnSpc>
                <a:spcPts val="4813"/>
              </a:lnSpc>
              <a:spcBef>
                <a:spcPct val="0"/>
              </a:spcBef>
            </a:pPr>
            <a:r>
              <a:rPr lang="en-US" sz="3487">
                <a:solidFill>
                  <a:srgbClr val="FFFFFF"/>
                </a:solidFill>
                <a:latin typeface="DM Sans"/>
              </a:rPr>
              <a:t>?</a:t>
            </a:r>
            <a:r>
              <a:rPr lang="en-US" sz="3487">
                <a:solidFill>
                  <a:srgbClr val="FFFFFF"/>
                </a:solidFill>
                <a:latin typeface="DM Sans Bold"/>
              </a:rPr>
              <a:t>Step 2 (Feature Extraction Module)</a:t>
            </a:r>
          </a:p>
          <a:p>
            <a:pPr algn="ctr">
              <a:lnSpc>
                <a:spcPts val="4813"/>
              </a:lnSpc>
              <a:spcBef>
                <a:spcPct val="0"/>
              </a:spcBef>
            </a:pPr>
            <a:r>
              <a:rPr lang="en-US" sz="3487">
                <a:solidFill>
                  <a:srgbClr val="FFFFFF"/>
                </a:solidFill>
                <a:latin typeface="DM Sans"/>
              </a:rPr>
              <a:t>Based on the intensity of the images, histogram is plotted and skin texture is analyzed.</a:t>
            </a:r>
          </a:p>
          <a:p>
            <a:pPr algn="ctr">
              <a:lnSpc>
                <a:spcPts val="4813"/>
              </a:lnSpc>
              <a:spcBef>
                <a:spcPct val="0"/>
              </a:spcBef>
            </a:pPr>
            <a:r>
              <a:rPr lang="en-US" sz="3487">
                <a:solidFill>
                  <a:srgbClr val="FFFFFF"/>
                </a:solidFill>
                <a:latin typeface="DM Sans"/>
              </a:rPr>
              <a:t>?</a:t>
            </a:r>
            <a:r>
              <a:rPr lang="en-US" sz="3487">
                <a:solidFill>
                  <a:srgbClr val="FFFFFF"/>
                </a:solidFill>
                <a:latin typeface="DM Sans Bold"/>
              </a:rPr>
              <a:t>Step 3 (Prediction Module)</a:t>
            </a:r>
          </a:p>
          <a:p>
            <a:pPr algn="ctr">
              <a:lnSpc>
                <a:spcPts val="4813"/>
              </a:lnSpc>
              <a:spcBef>
                <a:spcPct val="0"/>
              </a:spcBef>
            </a:pPr>
            <a:r>
              <a:rPr lang="en-US" sz="3487">
                <a:solidFill>
                  <a:srgbClr val="FFFFFF"/>
                </a:solidFill>
                <a:latin typeface="DM Sans"/>
              </a:rPr>
              <a:t>The obtained data values are sent and used as input neurons for Artificial Neural Networks and the glucose level concentration is obtained as the output neuron from the neural network.??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849705" y="2649574"/>
            <a:ext cx="13240587" cy="6608726"/>
          </a:xfrm>
          <a:custGeom>
            <a:avLst/>
            <a:gdLst/>
            <a:ahLst/>
            <a:cxnLst/>
            <a:rect l="l" t="t" r="r" b="b"/>
            <a:pathLst>
              <a:path w="13240587" h="6608726">
                <a:moveTo>
                  <a:pt x="0" y="0"/>
                </a:moveTo>
                <a:lnTo>
                  <a:pt x="13240587" y="0"/>
                </a:lnTo>
                <a:lnTo>
                  <a:pt x="13240587" y="6608726"/>
                </a:lnTo>
                <a:lnTo>
                  <a:pt x="0" y="6608726"/>
                </a:lnTo>
                <a:lnTo>
                  <a:pt x="0" y="0"/>
                </a:lnTo>
                <a:close/>
              </a:path>
            </a:pathLst>
          </a:custGeom>
          <a:blipFill>
            <a:blip r:embed="rId2"/>
            <a:stretch>
              <a:fillRect/>
            </a:stretch>
          </a:blipFill>
        </p:spPr>
      </p:sp>
      <p:sp>
        <p:nvSpPr>
          <p:cNvPr id="3" name="TextBox 3"/>
          <p:cNvSpPr txBox="1"/>
          <p:nvPr/>
        </p:nvSpPr>
        <p:spPr>
          <a:xfrm>
            <a:off x="3865730" y="507407"/>
            <a:ext cx="9252546" cy="3195319"/>
          </a:xfrm>
          <a:prstGeom prst="rect">
            <a:avLst/>
          </a:prstGeom>
        </p:spPr>
        <p:txBody>
          <a:bodyPr lIns="0" tIns="0" rIns="0" bIns="0" rtlCol="0" anchor="t">
            <a:spAutoFit/>
          </a:bodyPr>
          <a:lstStyle/>
          <a:p>
            <a:pPr algn="ctr">
              <a:lnSpc>
                <a:spcPts val="12880"/>
              </a:lnSpc>
            </a:pPr>
            <a:r>
              <a:rPr lang="en-US" sz="9200">
                <a:solidFill>
                  <a:srgbClr val="FFFBFB"/>
                </a:solidFill>
                <a:latin typeface="Canva Sans Bold"/>
              </a:rPr>
              <a:t>FLOW DIAGRAM</a:t>
            </a:r>
          </a:p>
          <a:p>
            <a:pPr algn="ctr">
              <a:lnSpc>
                <a:spcPts val="12880"/>
              </a:lnSpc>
            </a:pPr>
            <a:endParaRPr lang="en-US" sz="9200">
              <a:solidFill>
                <a:srgbClr val="FFFBFB"/>
              </a:solidFill>
              <a:latin typeface="Canva Sa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3048000" y="4000500"/>
            <a:ext cx="11301259" cy="6116806"/>
          </a:xfrm>
          <a:custGeom>
            <a:avLst/>
            <a:gdLst/>
            <a:ahLst/>
            <a:cxnLst/>
            <a:rect l="l" t="t" r="r" b="b"/>
            <a:pathLst>
              <a:path w="11301259" h="6116806">
                <a:moveTo>
                  <a:pt x="0" y="0"/>
                </a:moveTo>
                <a:lnTo>
                  <a:pt x="11301258" y="0"/>
                </a:lnTo>
                <a:lnTo>
                  <a:pt x="11301258" y="6116806"/>
                </a:lnTo>
                <a:lnTo>
                  <a:pt x="0" y="6116806"/>
                </a:lnTo>
                <a:lnTo>
                  <a:pt x="0" y="0"/>
                </a:lnTo>
                <a:close/>
              </a:path>
            </a:pathLst>
          </a:custGeom>
          <a:blipFill>
            <a:blip r:embed="rId2"/>
            <a:stretch>
              <a:fillRect/>
            </a:stretch>
          </a:blipFill>
        </p:spPr>
      </p:sp>
      <p:sp>
        <p:nvSpPr>
          <p:cNvPr id="3" name="TextBox 3"/>
          <p:cNvSpPr txBox="1"/>
          <p:nvPr/>
        </p:nvSpPr>
        <p:spPr>
          <a:xfrm>
            <a:off x="193774" y="857250"/>
            <a:ext cx="18094226" cy="1566544"/>
          </a:xfrm>
          <a:prstGeom prst="rect">
            <a:avLst/>
          </a:prstGeom>
        </p:spPr>
        <p:txBody>
          <a:bodyPr lIns="0" tIns="0" rIns="0" bIns="0" rtlCol="0" anchor="t">
            <a:spAutoFit/>
          </a:bodyPr>
          <a:lstStyle/>
          <a:p>
            <a:pPr algn="ctr">
              <a:lnSpc>
                <a:spcPts val="12880"/>
              </a:lnSpc>
            </a:pPr>
            <a:r>
              <a:rPr lang="en-US" sz="9200" dirty="0">
                <a:solidFill>
                  <a:srgbClr val="FFFBFB"/>
                </a:solidFill>
                <a:latin typeface="Canva Sans Bold"/>
              </a:rPr>
              <a:t>WORKFLOW OF THE PROTOCOL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909689" y="2284675"/>
            <a:ext cx="10547757" cy="3321421"/>
          </a:xfrm>
          <a:custGeom>
            <a:avLst/>
            <a:gdLst/>
            <a:ahLst/>
            <a:cxnLst/>
            <a:rect l="l" t="t" r="r" b="b"/>
            <a:pathLst>
              <a:path w="10547757" h="3321421">
                <a:moveTo>
                  <a:pt x="0" y="0"/>
                </a:moveTo>
                <a:lnTo>
                  <a:pt x="10547757" y="0"/>
                </a:lnTo>
                <a:lnTo>
                  <a:pt x="10547757" y="3321422"/>
                </a:lnTo>
                <a:lnTo>
                  <a:pt x="0" y="3321422"/>
                </a:lnTo>
                <a:lnTo>
                  <a:pt x="0" y="0"/>
                </a:lnTo>
                <a:close/>
              </a:path>
            </a:pathLst>
          </a:custGeom>
          <a:blipFill>
            <a:blip r:embed="rId2"/>
            <a:stretch>
              <a:fillRect/>
            </a:stretch>
          </a:blipFill>
        </p:spPr>
      </p:sp>
      <p:sp>
        <p:nvSpPr>
          <p:cNvPr id="3" name="TextBox 3"/>
          <p:cNvSpPr txBox="1"/>
          <p:nvPr/>
        </p:nvSpPr>
        <p:spPr>
          <a:xfrm>
            <a:off x="2757783" y="471185"/>
            <a:ext cx="11758216" cy="1566544"/>
          </a:xfrm>
          <a:prstGeom prst="rect">
            <a:avLst/>
          </a:prstGeom>
        </p:spPr>
        <p:txBody>
          <a:bodyPr lIns="0" tIns="0" rIns="0" bIns="0" rtlCol="0" anchor="t">
            <a:spAutoFit/>
          </a:bodyPr>
          <a:lstStyle/>
          <a:p>
            <a:pPr algn="ctr">
              <a:lnSpc>
                <a:spcPts val="12880"/>
              </a:lnSpc>
              <a:spcBef>
                <a:spcPct val="0"/>
              </a:spcBef>
            </a:pPr>
            <a:r>
              <a:rPr lang="en-US" sz="9200">
                <a:solidFill>
                  <a:srgbClr val="FFFFFF"/>
                </a:solidFill>
                <a:latin typeface="Canva Sans Bold"/>
              </a:rPr>
              <a:t>WHY 675 nm LASER?</a:t>
            </a:r>
          </a:p>
        </p:txBody>
      </p:sp>
      <p:sp>
        <p:nvSpPr>
          <p:cNvPr id="4" name="TextBox 4"/>
          <p:cNvSpPr txBox="1"/>
          <p:nvPr/>
        </p:nvSpPr>
        <p:spPr>
          <a:xfrm>
            <a:off x="1028700" y="5796597"/>
            <a:ext cx="16716679" cy="1552893"/>
          </a:xfrm>
          <a:prstGeom prst="rect">
            <a:avLst/>
          </a:prstGeom>
        </p:spPr>
        <p:txBody>
          <a:bodyPr lIns="0" tIns="0" rIns="0" bIns="0" rtlCol="0" anchor="t">
            <a:spAutoFit/>
          </a:bodyPr>
          <a:lstStyle/>
          <a:p>
            <a:pPr algn="ctr">
              <a:lnSpc>
                <a:spcPts val="4182"/>
              </a:lnSpc>
              <a:spcBef>
                <a:spcPct val="0"/>
              </a:spcBef>
            </a:pPr>
            <a:r>
              <a:rPr lang="en-US" sz="2987">
                <a:solidFill>
                  <a:srgbClr val="FFFFFF"/>
                </a:solidFill>
                <a:latin typeface="Canva Sans Bold"/>
              </a:rPr>
              <a:t>After analyzing the data in Table 1, it can be concluded that using near-infrared light with a wavelength about 1600 nm has the best effect in monitoring blood glucose concentration</a:t>
            </a:r>
          </a:p>
        </p:txBody>
      </p:sp>
      <p:sp>
        <p:nvSpPr>
          <p:cNvPr id="5" name="TextBox 5"/>
          <p:cNvSpPr txBox="1"/>
          <p:nvPr/>
        </p:nvSpPr>
        <p:spPr>
          <a:xfrm>
            <a:off x="0" y="7539989"/>
            <a:ext cx="17780891" cy="1047750"/>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Canva Sans Bold"/>
              </a:rPr>
              <a:t>But lasers of wavlength greater than 1400 nm are very dangerous and are largely absorbed by the cornea which may cause blindness or cataracts.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2662809" y="543629"/>
            <a:ext cx="11730832" cy="1566544"/>
          </a:xfrm>
          <a:prstGeom prst="rect">
            <a:avLst/>
          </a:prstGeom>
        </p:spPr>
        <p:txBody>
          <a:bodyPr lIns="0" tIns="0" rIns="0" bIns="0" rtlCol="0" anchor="t">
            <a:spAutoFit/>
          </a:bodyPr>
          <a:lstStyle/>
          <a:p>
            <a:pPr algn="ctr">
              <a:lnSpc>
                <a:spcPts val="12880"/>
              </a:lnSpc>
              <a:spcBef>
                <a:spcPct val="0"/>
              </a:spcBef>
            </a:pPr>
            <a:r>
              <a:rPr lang="en-US" sz="9200">
                <a:solidFill>
                  <a:srgbClr val="FFFFFF"/>
                </a:solidFill>
                <a:latin typeface="Canva Sans Bold"/>
              </a:rPr>
              <a:t>BEER LAMBERT LAW</a:t>
            </a:r>
          </a:p>
        </p:txBody>
      </p:sp>
      <p:sp>
        <p:nvSpPr>
          <p:cNvPr id="3" name="TextBox 3"/>
          <p:cNvSpPr txBox="1"/>
          <p:nvPr/>
        </p:nvSpPr>
        <p:spPr>
          <a:xfrm>
            <a:off x="994618" y="3217319"/>
            <a:ext cx="15067214" cy="5847557"/>
          </a:xfrm>
          <a:prstGeom prst="rect">
            <a:avLst/>
          </a:prstGeom>
        </p:spPr>
        <p:txBody>
          <a:bodyPr lIns="0" tIns="0" rIns="0" bIns="0" rtlCol="0" anchor="t">
            <a:spAutoFit/>
          </a:bodyPr>
          <a:lstStyle/>
          <a:p>
            <a:pPr algn="ctr">
              <a:lnSpc>
                <a:spcPts val="4243"/>
              </a:lnSpc>
              <a:spcBef>
                <a:spcPct val="0"/>
              </a:spcBef>
            </a:pPr>
            <a:r>
              <a:rPr lang="en-US" sz="3031" dirty="0">
                <a:solidFill>
                  <a:srgbClr val="FFFFFF"/>
                </a:solidFill>
                <a:latin typeface="Canva Sans Bold"/>
              </a:rPr>
              <a:t>Our prototype detects blood glucose concentration using noninvasive absorption spectroscopy optical glucose monitoring . It is based on the Beer-Lambert law of absorption that is shown in equation 1.</a:t>
            </a:r>
          </a:p>
          <a:p>
            <a:pPr algn="ctr">
              <a:lnSpc>
                <a:spcPts val="4243"/>
              </a:lnSpc>
              <a:spcBef>
                <a:spcPct val="0"/>
              </a:spcBef>
            </a:pPr>
            <a:endParaRPr lang="en-US" sz="3031" dirty="0">
              <a:solidFill>
                <a:srgbClr val="FFFFFF"/>
              </a:solidFill>
              <a:latin typeface="Canva Sans Bold"/>
            </a:endParaRPr>
          </a:p>
          <a:p>
            <a:pPr algn="ctr">
              <a:lnSpc>
                <a:spcPts val="4243"/>
              </a:lnSpc>
              <a:spcBef>
                <a:spcPct val="0"/>
              </a:spcBef>
            </a:pPr>
            <a:endParaRPr lang="en-US" sz="3031" dirty="0">
              <a:solidFill>
                <a:srgbClr val="FFFFFF"/>
              </a:solidFill>
              <a:latin typeface="Canva Sans Bold"/>
            </a:endParaRPr>
          </a:p>
          <a:p>
            <a:pPr algn="ctr">
              <a:lnSpc>
                <a:spcPts val="4243"/>
              </a:lnSpc>
              <a:spcBef>
                <a:spcPct val="0"/>
              </a:spcBef>
            </a:pPr>
            <a:endParaRPr lang="en-US" sz="3031" dirty="0">
              <a:solidFill>
                <a:srgbClr val="FFFFFF"/>
              </a:solidFill>
              <a:latin typeface="Canva Sans Bold"/>
            </a:endParaRPr>
          </a:p>
          <a:p>
            <a:pPr algn="ctr">
              <a:lnSpc>
                <a:spcPts val="4243"/>
              </a:lnSpc>
              <a:spcBef>
                <a:spcPct val="0"/>
              </a:spcBef>
            </a:pPr>
            <a:endParaRPr lang="en-US" sz="3031" dirty="0">
              <a:solidFill>
                <a:srgbClr val="FFFFFF"/>
              </a:solidFill>
              <a:latin typeface="Canva Sans Bold"/>
            </a:endParaRPr>
          </a:p>
          <a:p>
            <a:pPr algn="ctr">
              <a:lnSpc>
                <a:spcPts val="4243"/>
              </a:lnSpc>
              <a:spcBef>
                <a:spcPct val="0"/>
              </a:spcBef>
            </a:pPr>
            <a:r>
              <a:rPr lang="en-US" sz="3031" dirty="0">
                <a:solidFill>
                  <a:srgbClr val="FFFFFF"/>
                </a:solidFill>
                <a:latin typeface="Canva Sans Bold"/>
              </a:rPr>
              <a:t>where I0 is the initial light intensity (W/cm2), I is the intensity of the </a:t>
            </a:r>
            <a:r>
              <a:rPr lang="en-US" sz="3031" dirty="0" err="1">
                <a:solidFill>
                  <a:srgbClr val="FFFFFF"/>
                </a:solidFill>
                <a:latin typeface="Canva Sans Bold"/>
              </a:rPr>
              <a:t>ith</a:t>
            </a:r>
            <a:r>
              <a:rPr lang="en-US" sz="3031" dirty="0">
                <a:solidFill>
                  <a:srgbClr val="FFFFFF"/>
                </a:solidFill>
                <a:latin typeface="Canva Sans Bold"/>
              </a:rPr>
              <a:t> at any depth within the absorption medium in W/cm2, l is the absorption depth within the medium in centimeters, e is the molar extinction coefficient in L/(mmol cm), and c is the concentration of absorbing molecules in mmol/L</a:t>
            </a:r>
          </a:p>
        </p:txBody>
      </p:sp>
      <p:sp>
        <p:nvSpPr>
          <p:cNvPr id="4" name="Freeform 4"/>
          <p:cNvSpPr/>
          <p:nvPr/>
        </p:nvSpPr>
        <p:spPr>
          <a:xfrm>
            <a:off x="3546960" y="5143500"/>
            <a:ext cx="8885115" cy="992171"/>
          </a:xfrm>
          <a:custGeom>
            <a:avLst/>
            <a:gdLst/>
            <a:ahLst/>
            <a:cxnLst/>
            <a:rect l="l" t="t" r="r" b="b"/>
            <a:pathLst>
              <a:path w="8885115" h="992171">
                <a:moveTo>
                  <a:pt x="0" y="0"/>
                </a:moveTo>
                <a:lnTo>
                  <a:pt x="8885116" y="0"/>
                </a:lnTo>
                <a:lnTo>
                  <a:pt x="8885116" y="992171"/>
                </a:lnTo>
                <a:lnTo>
                  <a:pt x="0" y="992171"/>
                </a:lnTo>
                <a:lnTo>
                  <a:pt x="0" y="0"/>
                </a:lnTo>
                <a:close/>
              </a:path>
            </a:pathLst>
          </a:custGeom>
          <a:blipFill>
            <a:blip r:embed="rId2"/>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9578665" y="3717605"/>
            <a:ext cx="3587628" cy="2690721"/>
          </a:xfrm>
          <a:custGeom>
            <a:avLst/>
            <a:gdLst/>
            <a:ahLst/>
            <a:cxnLst/>
            <a:rect l="l" t="t" r="r" b="b"/>
            <a:pathLst>
              <a:path w="3587628" h="2690721">
                <a:moveTo>
                  <a:pt x="0" y="0"/>
                </a:moveTo>
                <a:lnTo>
                  <a:pt x="3587628" y="0"/>
                </a:lnTo>
                <a:lnTo>
                  <a:pt x="3587628" y="2690720"/>
                </a:lnTo>
                <a:lnTo>
                  <a:pt x="0" y="2690720"/>
                </a:lnTo>
                <a:lnTo>
                  <a:pt x="0" y="0"/>
                </a:lnTo>
                <a:close/>
              </a:path>
            </a:pathLst>
          </a:custGeom>
          <a:blipFill>
            <a:blip r:embed="rId2"/>
            <a:stretch>
              <a:fillRect/>
            </a:stretch>
          </a:blipFill>
        </p:spPr>
      </p:sp>
      <p:sp>
        <p:nvSpPr>
          <p:cNvPr id="3" name="Freeform 3"/>
          <p:cNvSpPr/>
          <p:nvPr/>
        </p:nvSpPr>
        <p:spPr>
          <a:xfrm>
            <a:off x="13872636" y="7100190"/>
            <a:ext cx="3802388" cy="2851791"/>
          </a:xfrm>
          <a:custGeom>
            <a:avLst/>
            <a:gdLst/>
            <a:ahLst/>
            <a:cxnLst/>
            <a:rect l="l" t="t" r="r" b="b"/>
            <a:pathLst>
              <a:path w="3802388" h="2851791">
                <a:moveTo>
                  <a:pt x="0" y="0"/>
                </a:moveTo>
                <a:lnTo>
                  <a:pt x="3802388" y="0"/>
                </a:lnTo>
                <a:lnTo>
                  <a:pt x="3802388" y="2851791"/>
                </a:lnTo>
                <a:lnTo>
                  <a:pt x="0" y="2851791"/>
                </a:lnTo>
                <a:lnTo>
                  <a:pt x="0" y="0"/>
                </a:lnTo>
                <a:close/>
              </a:path>
            </a:pathLst>
          </a:custGeom>
          <a:blipFill>
            <a:blip r:embed="rId3"/>
            <a:stretch>
              <a:fillRect/>
            </a:stretch>
          </a:blipFill>
        </p:spPr>
      </p:sp>
      <p:sp>
        <p:nvSpPr>
          <p:cNvPr id="4" name="Freeform 4"/>
          <p:cNvSpPr/>
          <p:nvPr/>
        </p:nvSpPr>
        <p:spPr>
          <a:xfrm>
            <a:off x="13872636" y="3630282"/>
            <a:ext cx="3704058" cy="2778043"/>
          </a:xfrm>
          <a:custGeom>
            <a:avLst/>
            <a:gdLst/>
            <a:ahLst/>
            <a:cxnLst/>
            <a:rect l="l" t="t" r="r" b="b"/>
            <a:pathLst>
              <a:path w="3704058" h="2778043">
                <a:moveTo>
                  <a:pt x="0" y="0"/>
                </a:moveTo>
                <a:lnTo>
                  <a:pt x="3704058" y="0"/>
                </a:lnTo>
                <a:lnTo>
                  <a:pt x="3704058" y="2778043"/>
                </a:lnTo>
                <a:lnTo>
                  <a:pt x="0" y="2778043"/>
                </a:lnTo>
                <a:lnTo>
                  <a:pt x="0" y="0"/>
                </a:lnTo>
                <a:close/>
              </a:path>
            </a:pathLst>
          </a:custGeom>
          <a:blipFill>
            <a:blip r:embed="rId4"/>
            <a:stretch>
              <a:fillRect/>
            </a:stretch>
          </a:blipFill>
        </p:spPr>
      </p:sp>
      <p:sp>
        <p:nvSpPr>
          <p:cNvPr id="5" name="TextBox 5"/>
          <p:cNvSpPr txBox="1"/>
          <p:nvPr/>
        </p:nvSpPr>
        <p:spPr>
          <a:xfrm>
            <a:off x="1928845" y="434962"/>
            <a:ext cx="12764095" cy="3195319"/>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EXPERIMENTAL DATA </a:t>
            </a:r>
          </a:p>
          <a:p>
            <a:pPr algn="ctr">
              <a:lnSpc>
                <a:spcPts val="12880"/>
              </a:lnSpc>
            </a:pPr>
            <a:endParaRPr lang="en-US" sz="9200">
              <a:solidFill>
                <a:srgbClr val="FFFFFF"/>
              </a:solidFill>
              <a:latin typeface="Canva Sans Bold"/>
            </a:endParaRPr>
          </a:p>
        </p:txBody>
      </p:sp>
      <p:sp>
        <p:nvSpPr>
          <p:cNvPr id="6" name="TextBox 6"/>
          <p:cNvSpPr txBox="1"/>
          <p:nvPr/>
        </p:nvSpPr>
        <p:spPr>
          <a:xfrm>
            <a:off x="9186990" y="7673643"/>
            <a:ext cx="4370978" cy="852442"/>
          </a:xfrm>
          <a:prstGeom prst="rect">
            <a:avLst/>
          </a:prstGeom>
        </p:spPr>
        <p:txBody>
          <a:bodyPr lIns="0" tIns="0" rIns="0" bIns="0" rtlCol="0" anchor="t">
            <a:spAutoFit/>
          </a:bodyPr>
          <a:lstStyle/>
          <a:p>
            <a:pPr algn="ctr">
              <a:lnSpc>
                <a:spcPts val="3468"/>
              </a:lnSpc>
              <a:spcBef>
                <a:spcPct val="0"/>
              </a:spcBef>
            </a:pPr>
            <a:r>
              <a:rPr lang="en-US" sz="2477">
                <a:solidFill>
                  <a:srgbClr val="FFFFFF"/>
                </a:solidFill>
                <a:latin typeface="Canva Sans Bold"/>
              </a:rPr>
              <a:t>Fingertip images collected from volunteers.</a:t>
            </a:r>
          </a:p>
        </p:txBody>
      </p:sp>
      <p:sp>
        <p:nvSpPr>
          <p:cNvPr id="7" name="TextBox 7"/>
          <p:cNvSpPr txBox="1"/>
          <p:nvPr/>
        </p:nvSpPr>
        <p:spPr>
          <a:xfrm>
            <a:off x="1462667" y="2627282"/>
            <a:ext cx="6848225" cy="6631018"/>
          </a:xfrm>
          <a:prstGeom prst="rect">
            <a:avLst/>
          </a:prstGeom>
        </p:spPr>
        <p:txBody>
          <a:bodyPr lIns="0" tIns="0" rIns="0" bIns="0" rtlCol="0" anchor="t">
            <a:spAutoFit/>
          </a:bodyPr>
          <a:lstStyle/>
          <a:p>
            <a:pPr algn="ctr">
              <a:lnSpc>
                <a:spcPts val="4408"/>
              </a:lnSpc>
              <a:spcBef>
                <a:spcPct val="0"/>
              </a:spcBef>
            </a:pPr>
            <a:r>
              <a:rPr lang="en-US" sz="3149">
                <a:solidFill>
                  <a:srgbClr val="FFFFFF"/>
                </a:solidFill>
                <a:latin typeface="Canva Sans Bold"/>
              </a:rPr>
              <a:t>All the images were then appended to a single data array with a corresponding label array. Then, we performed data augmentation (cropping, zooming, height and width shift, horizontal flipping), which allowed us to expand the variety of data available for training the model as we had a minimal amount of data. The data were then passed to our model for glucose estimation.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3429200" y="2540635"/>
            <a:ext cx="10405599" cy="7143793"/>
          </a:xfrm>
          <a:custGeom>
            <a:avLst/>
            <a:gdLst/>
            <a:ahLst/>
            <a:cxnLst/>
            <a:rect l="l" t="t" r="r" b="b"/>
            <a:pathLst>
              <a:path w="10405599" h="7143793">
                <a:moveTo>
                  <a:pt x="0" y="0"/>
                </a:moveTo>
                <a:lnTo>
                  <a:pt x="10405599" y="0"/>
                </a:lnTo>
                <a:lnTo>
                  <a:pt x="10405599" y="7143793"/>
                </a:lnTo>
                <a:lnTo>
                  <a:pt x="0" y="7143793"/>
                </a:lnTo>
                <a:lnTo>
                  <a:pt x="0" y="0"/>
                </a:lnTo>
                <a:close/>
              </a:path>
            </a:pathLst>
          </a:custGeom>
          <a:blipFill>
            <a:blip r:embed="rId2"/>
            <a:stretch>
              <a:fillRect t="-174" b="-4753"/>
            </a:stretch>
          </a:blipFill>
        </p:spPr>
      </p:sp>
      <p:sp>
        <p:nvSpPr>
          <p:cNvPr id="3" name="TextBox 3"/>
          <p:cNvSpPr txBox="1"/>
          <p:nvPr/>
        </p:nvSpPr>
        <p:spPr>
          <a:xfrm>
            <a:off x="3511427" y="205253"/>
            <a:ext cx="10033596" cy="3195319"/>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BUDGET DETAILS</a:t>
            </a:r>
          </a:p>
          <a:p>
            <a:pPr algn="ctr">
              <a:lnSpc>
                <a:spcPts val="12880"/>
              </a:lnSpc>
            </a:pPr>
            <a:endParaRPr lang="en-US" sz="9200">
              <a:solidFill>
                <a:srgbClr val="FFFFFF"/>
              </a:solidFill>
              <a:latin typeface="Canva Sans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759224" y="971550"/>
            <a:ext cx="16769553" cy="8286750"/>
          </a:xfrm>
          <a:prstGeom prst="rect">
            <a:avLst/>
          </a:prstGeom>
        </p:spPr>
        <p:txBody>
          <a:bodyPr lIns="0" tIns="0" rIns="0" bIns="0" rtlCol="0" anchor="t">
            <a:spAutoFit/>
          </a:bodyPr>
          <a:lstStyle/>
          <a:p>
            <a:pPr algn="ctr">
              <a:lnSpc>
                <a:spcPts val="4774"/>
              </a:lnSpc>
              <a:spcBef>
                <a:spcPct val="0"/>
              </a:spcBef>
            </a:pPr>
            <a:r>
              <a:rPr lang="en-US" sz="3459">
                <a:solidFill>
                  <a:srgbClr val="FFFFFF"/>
                </a:solidFill>
                <a:latin typeface="DM Sans"/>
              </a:rPr>
              <a:t>TEAM MEMBERS:</a:t>
            </a:r>
          </a:p>
          <a:p>
            <a:pPr algn="ctr">
              <a:lnSpc>
                <a:spcPts val="4774"/>
              </a:lnSpc>
              <a:spcBef>
                <a:spcPct val="0"/>
              </a:spcBef>
            </a:pPr>
            <a:endParaRPr lang="en-US" sz="3459">
              <a:solidFill>
                <a:srgbClr val="FFFFFF"/>
              </a:solidFill>
              <a:latin typeface="DM Sans"/>
            </a:endParaRPr>
          </a:p>
          <a:p>
            <a:pPr algn="ctr">
              <a:lnSpc>
                <a:spcPts val="4774"/>
              </a:lnSpc>
              <a:spcBef>
                <a:spcPct val="0"/>
              </a:spcBef>
            </a:pPr>
            <a:endParaRPr lang="en-US" sz="3459">
              <a:solidFill>
                <a:srgbClr val="FFFFFF"/>
              </a:solidFill>
              <a:latin typeface="DM Sans"/>
            </a:endParaRPr>
          </a:p>
          <a:p>
            <a:pPr algn="ctr">
              <a:lnSpc>
                <a:spcPts val="4774"/>
              </a:lnSpc>
              <a:spcBef>
                <a:spcPct val="0"/>
              </a:spcBef>
            </a:pPr>
            <a:r>
              <a:rPr lang="en-US" sz="3459">
                <a:solidFill>
                  <a:srgbClr val="FFFFFF"/>
                </a:solidFill>
                <a:latin typeface="DM Sans"/>
              </a:rPr>
              <a:t>Abbhinav, First Year, Dept. of Computer Science and Engineering</a:t>
            </a:r>
          </a:p>
          <a:p>
            <a:pPr algn="ctr">
              <a:lnSpc>
                <a:spcPts val="4774"/>
              </a:lnSpc>
              <a:spcBef>
                <a:spcPct val="0"/>
              </a:spcBef>
            </a:pPr>
            <a:r>
              <a:rPr lang="en-US" sz="3459">
                <a:solidFill>
                  <a:srgbClr val="FFFFFF"/>
                </a:solidFill>
                <a:latin typeface="DM Sans"/>
              </a:rPr>
              <a:t>Karthikeyan, First Year, Dept. of Computer Science and Engineering</a:t>
            </a:r>
          </a:p>
          <a:p>
            <a:pPr algn="ctr">
              <a:lnSpc>
                <a:spcPts val="4774"/>
              </a:lnSpc>
              <a:spcBef>
                <a:spcPct val="0"/>
              </a:spcBef>
            </a:pPr>
            <a:r>
              <a:rPr lang="en-US" sz="3459">
                <a:solidFill>
                  <a:srgbClr val="FFFFFF"/>
                </a:solidFill>
                <a:latin typeface="DM Sans"/>
              </a:rPr>
              <a:t>S. Oviasree, First Year, Dept. of Computer Science and Engineering</a:t>
            </a:r>
          </a:p>
          <a:p>
            <a:pPr algn="ctr">
              <a:lnSpc>
                <a:spcPts val="4774"/>
              </a:lnSpc>
              <a:spcBef>
                <a:spcPct val="0"/>
              </a:spcBef>
            </a:pPr>
            <a:r>
              <a:rPr lang="en-US" sz="3459">
                <a:solidFill>
                  <a:srgbClr val="FFFFFF"/>
                </a:solidFill>
                <a:latin typeface="DM Sans"/>
              </a:rPr>
              <a:t>Keerthick V, First Year, Dept. of Information Technology</a:t>
            </a:r>
          </a:p>
          <a:p>
            <a:pPr algn="ctr">
              <a:lnSpc>
                <a:spcPts val="4774"/>
              </a:lnSpc>
              <a:spcBef>
                <a:spcPct val="0"/>
              </a:spcBef>
            </a:pPr>
            <a:endParaRPr lang="en-US" sz="3459">
              <a:solidFill>
                <a:srgbClr val="FFFFFF"/>
              </a:solidFill>
              <a:latin typeface="DM Sans"/>
            </a:endParaRPr>
          </a:p>
          <a:p>
            <a:pPr algn="ctr">
              <a:lnSpc>
                <a:spcPts val="4774"/>
              </a:lnSpc>
              <a:spcBef>
                <a:spcPct val="0"/>
              </a:spcBef>
            </a:pPr>
            <a:endParaRPr lang="en-US" sz="3459">
              <a:solidFill>
                <a:srgbClr val="FFFFFF"/>
              </a:solidFill>
              <a:latin typeface="DM Sans"/>
            </a:endParaRPr>
          </a:p>
          <a:p>
            <a:pPr algn="ctr">
              <a:lnSpc>
                <a:spcPts val="4774"/>
              </a:lnSpc>
              <a:spcBef>
                <a:spcPct val="0"/>
              </a:spcBef>
            </a:pPr>
            <a:r>
              <a:rPr lang="en-US" sz="3459">
                <a:solidFill>
                  <a:srgbClr val="FFFFFF"/>
                </a:solidFill>
                <a:latin typeface="DM Sans"/>
              </a:rPr>
              <a:t>PROJECT GUIDES:</a:t>
            </a:r>
          </a:p>
          <a:p>
            <a:pPr algn="ctr">
              <a:lnSpc>
                <a:spcPts val="4774"/>
              </a:lnSpc>
              <a:spcBef>
                <a:spcPct val="0"/>
              </a:spcBef>
            </a:pPr>
            <a:endParaRPr lang="en-US" sz="3459">
              <a:solidFill>
                <a:srgbClr val="FFFFFF"/>
              </a:solidFill>
              <a:latin typeface="DM Sans"/>
            </a:endParaRPr>
          </a:p>
          <a:p>
            <a:pPr algn="ctr">
              <a:lnSpc>
                <a:spcPts val="4774"/>
              </a:lnSpc>
              <a:spcBef>
                <a:spcPct val="0"/>
              </a:spcBef>
            </a:pPr>
            <a:endParaRPr lang="en-US" sz="3459">
              <a:solidFill>
                <a:srgbClr val="FFFFFF"/>
              </a:solidFill>
              <a:latin typeface="DM Sans"/>
            </a:endParaRPr>
          </a:p>
          <a:p>
            <a:pPr algn="ctr">
              <a:lnSpc>
                <a:spcPts val="4774"/>
              </a:lnSpc>
              <a:spcBef>
                <a:spcPct val="0"/>
              </a:spcBef>
            </a:pPr>
            <a:r>
              <a:rPr lang="en-US" sz="3459">
                <a:solidFill>
                  <a:srgbClr val="FFFFFF"/>
                </a:solidFill>
                <a:latin typeface="DM Sans"/>
              </a:rPr>
              <a:t>?Dr. P Mirunalini , Associate Professor, Dept. of Computer Science and Engineering </a:t>
            </a:r>
          </a:p>
          <a:p>
            <a:pPr algn="ctr">
              <a:lnSpc>
                <a:spcPts val="4774"/>
              </a:lnSpc>
              <a:spcBef>
                <a:spcPct val="0"/>
              </a:spcBef>
            </a:pPr>
            <a:r>
              <a:rPr lang="en-US" sz="3459">
                <a:solidFill>
                  <a:srgbClr val="FFFFFF"/>
                </a:solidFill>
                <a:latin typeface="DM Sans"/>
              </a:rPr>
              <a:t>Dr.D.Thenmozhi, Associate Professor, Dept. of Computer Science and Engineering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2986667" y="3084143"/>
            <a:ext cx="2613061" cy="2273181"/>
            <a:chOff x="0" y="0"/>
            <a:chExt cx="991873" cy="862860"/>
          </a:xfrm>
        </p:grpSpPr>
        <p:sp>
          <p:nvSpPr>
            <p:cNvPr id="3"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483"/>
                </a:lnSpc>
              </a:pPr>
              <a:endParaRPr/>
            </a:p>
          </p:txBody>
        </p:sp>
      </p:grpSp>
      <p:sp>
        <p:nvSpPr>
          <p:cNvPr id="5" name="AutoShape 5"/>
          <p:cNvSpPr/>
          <p:nvPr/>
        </p:nvSpPr>
        <p:spPr>
          <a:xfrm flipV="1">
            <a:off x="3133964" y="4602363"/>
            <a:ext cx="2203125" cy="0"/>
          </a:xfrm>
          <a:prstGeom prst="line">
            <a:avLst/>
          </a:prstGeom>
          <a:ln w="38100" cap="flat">
            <a:solidFill>
              <a:srgbClr val="FFFFFF"/>
            </a:solidFill>
            <a:prstDash val="solid"/>
            <a:headEnd type="none" w="sm" len="sm"/>
            <a:tailEnd type="none" w="sm" len="sm"/>
          </a:ln>
        </p:spPr>
      </p:sp>
      <p:grpSp>
        <p:nvGrpSpPr>
          <p:cNvPr id="6" name="Group 6"/>
          <p:cNvGrpSpPr/>
          <p:nvPr/>
        </p:nvGrpSpPr>
        <p:grpSpPr>
          <a:xfrm>
            <a:off x="5844564" y="3084143"/>
            <a:ext cx="2613061" cy="2273181"/>
            <a:chOff x="0" y="0"/>
            <a:chExt cx="991873" cy="862860"/>
          </a:xfrm>
        </p:grpSpPr>
        <p:sp>
          <p:nvSpPr>
            <p:cNvPr id="7" name="Freeform 7"/>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3483"/>
                </a:lnSpc>
              </a:pPr>
              <a:endParaRPr/>
            </a:p>
          </p:txBody>
        </p:sp>
      </p:grpSp>
      <p:sp>
        <p:nvSpPr>
          <p:cNvPr id="9" name="AutoShape 9"/>
          <p:cNvSpPr/>
          <p:nvPr/>
        </p:nvSpPr>
        <p:spPr>
          <a:xfrm flipV="1">
            <a:off x="6049532" y="4621413"/>
            <a:ext cx="2203125" cy="0"/>
          </a:xfrm>
          <a:prstGeom prst="line">
            <a:avLst/>
          </a:prstGeom>
          <a:ln w="38100" cap="flat">
            <a:solidFill>
              <a:srgbClr val="FFFFFF"/>
            </a:solidFill>
            <a:prstDash val="solid"/>
            <a:headEnd type="none" w="sm" len="sm"/>
            <a:tailEnd type="none" w="sm" len="sm"/>
          </a:ln>
        </p:spPr>
      </p:sp>
      <p:grpSp>
        <p:nvGrpSpPr>
          <p:cNvPr id="10" name="Group 10"/>
          <p:cNvGrpSpPr/>
          <p:nvPr/>
        </p:nvGrpSpPr>
        <p:grpSpPr>
          <a:xfrm>
            <a:off x="2986667" y="5870734"/>
            <a:ext cx="2613061" cy="2252658"/>
            <a:chOff x="0" y="0"/>
            <a:chExt cx="991873" cy="855070"/>
          </a:xfrm>
        </p:grpSpPr>
        <p:sp>
          <p:nvSpPr>
            <p:cNvPr id="11" name="Freeform 11"/>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3483"/>
                </a:lnSpc>
              </a:pPr>
              <a:endParaRPr/>
            </a:p>
          </p:txBody>
        </p:sp>
      </p:grpSp>
      <p:sp>
        <p:nvSpPr>
          <p:cNvPr id="13" name="AutoShape 13"/>
          <p:cNvSpPr/>
          <p:nvPr/>
        </p:nvSpPr>
        <p:spPr>
          <a:xfrm flipV="1">
            <a:off x="3191635" y="7388954"/>
            <a:ext cx="2203125" cy="0"/>
          </a:xfrm>
          <a:prstGeom prst="line">
            <a:avLst/>
          </a:prstGeom>
          <a:ln w="38100" cap="flat">
            <a:solidFill>
              <a:srgbClr val="FFFFFF"/>
            </a:solidFill>
            <a:prstDash val="solid"/>
            <a:headEnd type="none" w="sm" len="sm"/>
            <a:tailEnd type="none" w="sm" len="sm"/>
          </a:ln>
        </p:spPr>
      </p:sp>
      <p:grpSp>
        <p:nvGrpSpPr>
          <p:cNvPr id="14" name="Group 14"/>
          <p:cNvGrpSpPr/>
          <p:nvPr/>
        </p:nvGrpSpPr>
        <p:grpSpPr>
          <a:xfrm>
            <a:off x="5844564" y="5870734"/>
            <a:ext cx="2613061" cy="2252658"/>
            <a:chOff x="0" y="0"/>
            <a:chExt cx="991873" cy="855070"/>
          </a:xfrm>
        </p:grpSpPr>
        <p:sp>
          <p:nvSpPr>
            <p:cNvPr id="15" name="Freeform 15"/>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3483"/>
                </a:lnSpc>
              </a:pPr>
              <a:endParaRPr/>
            </a:p>
          </p:txBody>
        </p:sp>
      </p:grpSp>
      <p:sp>
        <p:nvSpPr>
          <p:cNvPr id="17" name="AutoShape 17"/>
          <p:cNvSpPr/>
          <p:nvPr/>
        </p:nvSpPr>
        <p:spPr>
          <a:xfrm flipV="1">
            <a:off x="6103769" y="7388954"/>
            <a:ext cx="2203125" cy="0"/>
          </a:xfrm>
          <a:prstGeom prst="line">
            <a:avLst/>
          </a:prstGeom>
          <a:ln w="38100" cap="flat">
            <a:solidFill>
              <a:srgbClr val="FFFFFF"/>
            </a:solidFill>
            <a:prstDash val="solid"/>
            <a:headEnd type="none" w="sm" len="sm"/>
            <a:tailEnd type="none" w="sm" len="sm"/>
          </a:ln>
        </p:spPr>
      </p:sp>
      <p:grpSp>
        <p:nvGrpSpPr>
          <p:cNvPr id="18" name="Group 18"/>
          <p:cNvGrpSpPr>
            <a:grpSpLocks noChangeAspect="1"/>
          </p:cNvGrpSpPr>
          <p:nvPr/>
        </p:nvGrpSpPr>
        <p:grpSpPr>
          <a:xfrm>
            <a:off x="10000675" y="1509629"/>
            <a:ext cx="6992751" cy="8074770"/>
            <a:chOff x="0" y="0"/>
            <a:chExt cx="5499100" cy="6350000"/>
          </a:xfrm>
        </p:grpSpPr>
        <p:sp>
          <p:nvSpPr>
            <p:cNvPr id="19" name="Freeform 19"/>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id="20" name="Group 20"/>
          <p:cNvGrpSpPr>
            <a:grpSpLocks noChangeAspect="1"/>
          </p:cNvGrpSpPr>
          <p:nvPr/>
        </p:nvGrpSpPr>
        <p:grpSpPr>
          <a:xfrm>
            <a:off x="10143550" y="1698193"/>
            <a:ext cx="6697476" cy="7733806"/>
            <a:chOff x="0" y="0"/>
            <a:chExt cx="5499100" cy="6350000"/>
          </a:xfrm>
        </p:grpSpPr>
        <p:sp>
          <p:nvSpPr>
            <p:cNvPr id="21" name="Freeform 21"/>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r="-36659"/>
              </a:stretch>
            </a:blipFill>
          </p:spPr>
        </p:sp>
      </p:grpSp>
      <p:grpSp>
        <p:nvGrpSpPr>
          <p:cNvPr id="22" name="Group 22"/>
          <p:cNvGrpSpPr/>
          <p:nvPr/>
        </p:nvGrpSpPr>
        <p:grpSpPr>
          <a:xfrm>
            <a:off x="8705275" y="3084143"/>
            <a:ext cx="2613061" cy="2273181"/>
            <a:chOff x="0" y="0"/>
            <a:chExt cx="991873" cy="862860"/>
          </a:xfrm>
        </p:grpSpPr>
        <p:sp>
          <p:nvSpPr>
            <p:cNvPr id="23" name="Freeform 2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3483"/>
                </a:lnSpc>
              </a:pPr>
              <a:endParaRPr/>
            </a:p>
          </p:txBody>
        </p:sp>
      </p:grpSp>
      <p:sp>
        <p:nvSpPr>
          <p:cNvPr id="25" name="AutoShape 25"/>
          <p:cNvSpPr/>
          <p:nvPr/>
        </p:nvSpPr>
        <p:spPr>
          <a:xfrm flipV="1">
            <a:off x="8852572" y="4602363"/>
            <a:ext cx="2203125" cy="0"/>
          </a:xfrm>
          <a:prstGeom prst="line">
            <a:avLst/>
          </a:prstGeom>
          <a:ln w="38100" cap="flat">
            <a:solidFill>
              <a:srgbClr val="FFFFFF"/>
            </a:solidFill>
            <a:prstDash val="solid"/>
            <a:headEnd type="none" w="sm" len="sm"/>
            <a:tailEnd type="none" w="sm" len="sm"/>
          </a:ln>
        </p:spPr>
      </p:sp>
      <p:grpSp>
        <p:nvGrpSpPr>
          <p:cNvPr id="26" name="Group 26"/>
          <p:cNvGrpSpPr/>
          <p:nvPr/>
        </p:nvGrpSpPr>
        <p:grpSpPr>
          <a:xfrm>
            <a:off x="8705275" y="5870734"/>
            <a:ext cx="2613061" cy="2252658"/>
            <a:chOff x="0" y="0"/>
            <a:chExt cx="991873" cy="855070"/>
          </a:xfrm>
        </p:grpSpPr>
        <p:sp>
          <p:nvSpPr>
            <p:cNvPr id="27" name="Freeform 27"/>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28" name="TextBox 28"/>
            <p:cNvSpPr txBox="1"/>
            <p:nvPr/>
          </p:nvSpPr>
          <p:spPr>
            <a:xfrm>
              <a:off x="0" y="-38100"/>
              <a:ext cx="812800" cy="850900"/>
            </a:xfrm>
            <a:prstGeom prst="rect">
              <a:avLst/>
            </a:prstGeom>
          </p:spPr>
          <p:txBody>
            <a:bodyPr lIns="50800" tIns="50800" rIns="50800" bIns="50800" rtlCol="0" anchor="ctr"/>
            <a:lstStyle/>
            <a:p>
              <a:pPr algn="ctr">
                <a:lnSpc>
                  <a:spcPts val="3483"/>
                </a:lnSpc>
              </a:pPr>
              <a:endParaRPr/>
            </a:p>
          </p:txBody>
        </p:sp>
      </p:grpSp>
      <p:sp>
        <p:nvSpPr>
          <p:cNvPr id="29" name="AutoShape 29"/>
          <p:cNvSpPr/>
          <p:nvPr/>
        </p:nvSpPr>
        <p:spPr>
          <a:xfrm flipV="1">
            <a:off x="8910244" y="7369904"/>
            <a:ext cx="2203125" cy="0"/>
          </a:xfrm>
          <a:prstGeom prst="line">
            <a:avLst/>
          </a:prstGeom>
          <a:ln w="38100" cap="flat">
            <a:solidFill>
              <a:srgbClr val="FFFFFF"/>
            </a:solidFill>
            <a:prstDash val="solid"/>
            <a:headEnd type="none" w="sm" len="sm"/>
            <a:tailEnd type="none" w="sm" len="sm"/>
          </a:ln>
        </p:spPr>
      </p:sp>
      <p:sp>
        <p:nvSpPr>
          <p:cNvPr id="30" name="Freeform 30"/>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TextBox 31"/>
          <p:cNvSpPr txBox="1"/>
          <p:nvPr/>
        </p:nvSpPr>
        <p:spPr>
          <a:xfrm>
            <a:off x="2986667" y="1698193"/>
            <a:ext cx="8437330" cy="1214499"/>
          </a:xfrm>
          <a:prstGeom prst="rect">
            <a:avLst/>
          </a:prstGeom>
        </p:spPr>
        <p:txBody>
          <a:bodyPr lIns="0" tIns="0" rIns="0" bIns="0" rtlCol="0" anchor="t">
            <a:spAutoFit/>
          </a:bodyPr>
          <a:lstStyle/>
          <a:p>
            <a:pPr marL="0" lvl="0" indent="0" algn="ctr">
              <a:lnSpc>
                <a:spcPts val="9625"/>
              </a:lnSpc>
              <a:spcBef>
                <a:spcPct val="0"/>
              </a:spcBef>
            </a:pPr>
            <a:r>
              <a:rPr lang="en-US" sz="8020">
                <a:solidFill>
                  <a:srgbClr val="56AEFF"/>
                </a:solidFill>
                <a:latin typeface="Now Bold"/>
              </a:rPr>
              <a:t>OVERVIEW</a:t>
            </a:r>
          </a:p>
        </p:txBody>
      </p:sp>
      <p:sp>
        <p:nvSpPr>
          <p:cNvPr id="32" name="TextBox 32"/>
          <p:cNvSpPr txBox="1"/>
          <p:nvPr/>
        </p:nvSpPr>
        <p:spPr>
          <a:xfrm>
            <a:off x="3133964" y="4621413"/>
            <a:ext cx="2318467" cy="64264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Problem</a:t>
            </a:r>
          </a:p>
          <a:p>
            <a:pPr algn="ctr">
              <a:lnSpc>
                <a:spcPts val="2605"/>
              </a:lnSpc>
            </a:pPr>
            <a:r>
              <a:rPr lang="en-US" sz="1887">
                <a:solidFill>
                  <a:srgbClr val="FFFFFF"/>
                </a:solidFill>
                <a:latin typeface="DM Sans"/>
              </a:rPr>
              <a:t>Statement</a:t>
            </a:r>
          </a:p>
        </p:txBody>
      </p:sp>
      <p:sp>
        <p:nvSpPr>
          <p:cNvPr id="33" name="TextBox 33"/>
          <p:cNvSpPr txBox="1"/>
          <p:nvPr/>
        </p:nvSpPr>
        <p:spPr>
          <a:xfrm>
            <a:off x="3447970" y="32259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01</a:t>
            </a:r>
          </a:p>
        </p:txBody>
      </p:sp>
      <p:sp>
        <p:nvSpPr>
          <p:cNvPr id="34" name="TextBox 34"/>
          <p:cNvSpPr txBox="1"/>
          <p:nvPr/>
        </p:nvSpPr>
        <p:spPr>
          <a:xfrm>
            <a:off x="5991861" y="479585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Objective</a:t>
            </a:r>
          </a:p>
        </p:txBody>
      </p:sp>
      <p:sp>
        <p:nvSpPr>
          <p:cNvPr id="35" name="TextBox 35"/>
          <p:cNvSpPr txBox="1"/>
          <p:nvPr/>
        </p:nvSpPr>
        <p:spPr>
          <a:xfrm>
            <a:off x="6305867" y="32259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02</a:t>
            </a:r>
          </a:p>
        </p:txBody>
      </p:sp>
      <p:sp>
        <p:nvSpPr>
          <p:cNvPr id="36" name="TextBox 36"/>
          <p:cNvSpPr txBox="1"/>
          <p:nvPr/>
        </p:nvSpPr>
        <p:spPr>
          <a:xfrm>
            <a:off x="3133964" y="7420521"/>
            <a:ext cx="2318467" cy="64264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Proposed System</a:t>
            </a:r>
          </a:p>
          <a:p>
            <a:pPr algn="ctr">
              <a:lnSpc>
                <a:spcPts val="2605"/>
              </a:lnSpc>
            </a:pPr>
            <a:r>
              <a:rPr lang="en-US" sz="1887">
                <a:solidFill>
                  <a:srgbClr val="FFFFFF"/>
                </a:solidFill>
                <a:latin typeface="DM Sans"/>
              </a:rPr>
              <a:t>and Innovation</a:t>
            </a:r>
          </a:p>
        </p:txBody>
      </p:sp>
      <p:sp>
        <p:nvSpPr>
          <p:cNvPr id="37" name="TextBox 37"/>
          <p:cNvSpPr txBox="1"/>
          <p:nvPr/>
        </p:nvSpPr>
        <p:spPr>
          <a:xfrm>
            <a:off x="3447970" y="601249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04</a:t>
            </a:r>
          </a:p>
        </p:txBody>
      </p:sp>
      <p:sp>
        <p:nvSpPr>
          <p:cNvPr id="38" name="TextBox 38"/>
          <p:cNvSpPr txBox="1"/>
          <p:nvPr/>
        </p:nvSpPr>
        <p:spPr>
          <a:xfrm>
            <a:off x="5991861" y="7582446"/>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Modules</a:t>
            </a:r>
          </a:p>
        </p:txBody>
      </p:sp>
      <p:sp>
        <p:nvSpPr>
          <p:cNvPr id="39" name="TextBox 39"/>
          <p:cNvSpPr txBox="1"/>
          <p:nvPr/>
        </p:nvSpPr>
        <p:spPr>
          <a:xfrm>
            <a:off x="6305867" y="601249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05</a:t>
            </a:r>
          </a:p>
        </p:txBody>
      </p:sp>
      <p:sp>
        <p:nvSpPr>
          <p:cNvPr id="40" name="TextBox 40"/>
          <p:cNvSpPr txBox="1"/>
          <p:nvPr/>
        </p:nvSpPr>
        <p:spPr>
          <a:xfrm>
            <a:off x="8852572" y="4633929"/>
            <a:ext cx="2318467" cy="64264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Existing</a:t>
            </a:r>
          </a:p>
          <a:p>
            <a:pPr algn="ctr">
              <a:lnSpc>
                <a:spcPts val="2605"/>
              </a:lnSpc>
            </a:pPr>
            <a:r>
              <a:rPr lang="en-US" sz="1887">
                <a:solidFill>
                  <a:srgbClr val="FFFFFF"/>
                </a:solidFill>
                <a:latin typeface="DM Sans"/>
              </a:rPr>
              <a:t>System</a:t>
            </a:r>
          </a:p>
        </p:txBody>
      </p:sp>
      <p:sp>
        <p:nvSpPr>
          <p:cNvPr id="41" name="TextBox 41"/>
          <p:cNvSpPr txBox="1"/>
          <p:nvPr/>
        </p:nvSpPr>
        <p:spPr>
          <a:xfrm>
            <a:off x="9166578" y="32259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03</a:t>
            </a:r>
          </a:p>
        </p:txBody>
      </p:sp>
      <p:sp>
        <p:nvSpPr>
          <p:cNvPr id="42" name="TextBox 42"/>
          <p:cNvSpPr txBox="1"/>
          <p:nvPr/>
        </p:nvSpPr>
        <p:spPr>
          <a:xfrm>
            <a:off x="8852572" y="7582446"/>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Budget Details</a:t>
            </a:r>
          </a:p>
        </p:txBody>
      </p:sp>
      <p:sp>
        <p:nvSpPr>
          <p:cNvPr id="43" name="TextBox 43"/>
          <p:cNvSpPr txBox="1"/>
          <p:nvPr/>
        </p:nvSpPr>
        <p:spPr>
          <a:xfrm>
            <a:off x="9166578" y="601249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4301832" y="1159404"/>
            <a:ext cx="8742561"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BACKGROUND </a:t>
            </a:r>
          </a:p>
        </p:txBody>
      </p:sp>
      <p:sp>
        <p:nvSpPr>
          <p:cNvPr id="3" name="TextBox 3"/>
          <p:cNvSpPr txBox="1"/>
          <p:nvPr/>
        </p:nvSpPr>
        <p:spPr>
          <a:xfrm>
            <a:off x="762000" y="2715062"/>
            <a:ext cx="16382050" cy="6552490"/>
          </a:xfrm>
          <a:prstGeom prst="rect">
            <a:avLst/>
          </a:prstGeom>
        </p:spPr>
        <p:txBody>
          <a:bodyPr lIns="0" tIns="0" rIns="0" bIns="0" rtlCol="0" anchor="t">
            <a:spAutoFit/>
          </a:bodyPr>
          <a:lstStyle/>
          <a:p>
            <a:pPr algn="just">
              <a:lnSpc>
                <a:spcPts val="5217"/>
              </a:lnSpc>
            </a:pPr>
            <a:r>
              <a:rPr lang="en-US" sz="3781" dirty="0">
                <a:solidFill>
                  <a:srgbClr val="FFFFFF"/>
                </a:solidFill>
                <a:latin typeface="DM Sans Bold"/>
              </a:rPr>
              <a:t>Diabetes mellitus is a severe disease characterized by high blood glucose levels resulting from dysregulation of the hormone insulin</a:t>
            </a:r>
            <a:r>
              <a:rPr lang="en-US" sz="3781" dirty="0">
                <a:solidFill>
                  <a:srgbClr val="FFFFFF"/>
                </a:solidFill>
                <a:latin typeface="DM Sans"/>
              </a:rPr>
              <a:t>. Diabetes is managed through physical activity and dietary modification and requires careful monitoring of blood glucose concentration.</a:t>
            </a:r>
          </a:p>
          <a:p>
            <a:pPr algn="just">
              <a:lnSpc>
                <a:spcPts val="5217"/>
              </a:lnSpc>
              <a:spcBef>
                <a:spcPct val="0"/>
              </a:spcBef>
            </a:pPr>
            <a:r>
              <a:rPr lang="en-US" sz="3781" dirty="0">
                <a:solidFill>
                  <a:srgbClr val="FFFFFF"/>
                </a:solidFill>
                <a:latin typeface="DM Sans"/>
              </a:rPr>
              <a:t>Blood glucose concentration is typically monitored throughout the day by analyzing a sample of blood drawn from a finger prick using a commercially available glucometer. However, </a:t>
            </a:r>
            <a:r>
              <a:rPr lang="en-US" sz="3781" dirty="0">
                <a:solidFill>
                  <a:srgbClr val="FFFFFF"/>
                </a:solidFill>
                <a:latin typeface="DM Sans Bold"/>
              </a:rPr>
              <a:t>this process is invasive and painful, and leads to a risk of infection.</a:t>
            </a:r>
            <a:r>
              <a:rPr lang="en-US" sz="3781" dirty="0">
                <a:solidFill>
                  <a:srgbClr val="FFFFFF"/>
                </a:solidFill>
                <a:latin typeface="DM Sans"/>
              </a:rPr>
              <a:t> </a:t>
            </a:r>
            <a:r>
              <a:rPr lang="en-US" sz="3781">
                <a:solidFill>
                  <a:srgbClr val="FFFFFF"/>
                </a:solidFill>
                <a:latin typeface="DM Sans"/>
              </a:rPr>
              <a:t>Therefore, there is an urgent need for noninvasive, inexpensive, novel platforms for continuous blood sugar monitoring.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845378" y="0"/>
            <a:ext cx="6982804" cy="7258783"/>
            <a:chOff x="0" y="0"/>
            <a:chExt cx="6108573" cy="6350000"/>
          </a:xfrm>
        </p:grpSpPr>
        <p:sp>
          <p:nvSpPr>
            <p:cNvPr id="3" name="Freeform 3"/>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28012" r="-28012"/>
              </a:stretch>
            </a:blipFill>
          </p:spPr>
        </p:sp>
      </p:grpSp>
      <p:sp>
        <p:nvSpPr>
          <p:cNvPr id="4" name="Freeform 4"/>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9833387"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2350263" y="3521901"/>
            <a:ext cx="3238670" cy="1593515"/>
          </a:xfrm>
          <a:prstGeom prst="rect">
            <a:avLst/>
          </a:prstGeom>
        </p:spPr>
        <p:txBody>
          <a:bodyPr lIns="0" tIns="0" rIns="0" bIns="0" rtlCol="0" anchor="t">
            <a:spAutoFit/>
          </a:bodyPr>
          <a:lstStyle/>
          <a:p>
            <a:pPr marL="0" lvl="0" indent="0" algn="ctr">
              <a:lnSpc>
                <a:spcPts val="12506"/>
              </a:lnSpc>
              <a:spcBef>
                <a:spcPct val="0"/>
              </a:spcBef>
            </a:pPr>
            <a:r>
              <a:rPr lang="en-US" sz="10421" u="none" strike="noStrike">
                <a:solidFill>
                  <a:srgbClr val="FFFFFF"/>
                </a:solidFill>
                <a:latin typeface="Now Bold"/>
              </a:rPr>
              <a:t>80%</a:t>
            </a:r>
          </a:p>
        </p:txBody>
      </p:sp>
      <p:grpSp>
        <p:nvGrpSpPr>
          <p:cNvPr id="7" name="Group 7"/>
          <p:cNvGrpSpPr/>
          <p:nvPr/>
        </p:nvGrpSpPr>
        <p:grpSpPr>
          <a:xfrm>
            <a:off x="2483078" y="5115417"/>
            <a:ext cx="2973040" cy="505780"/>
            <a:chOff x="0" y="0"/>
            <a:chExt cx="3964054" cy="674374"/>
          </a:xfrm>
        </p:grpSpPr>
        <p:grpSp>
          <p:nvGrpSpPr>
            <p:cNvPr id="8" name="Group 8"/>
            <p:cNvGrpSpPr>
              <a:grpSpLocks noChangeAspect="1"/>
            </p:cNvGrpSpPr>
            <p:nvPr/>
          </p:nvGrpSpPr>
          <p:grpSpPr>
            <a:xfrm>
              <a:off x="0" y="0"/>
              <a:ext cx="3964054" cy="674374"/>
              <a:chOff x="0" y="0"/>
              <a:chExt cx="13271500" cy="2257778"/>
            </a:xfrm>
          </p:grpSpPr>
          <p:sp>
            <p:nvSpPr>
              <p:cNvPr id="9" name="Freeform 9"/>
              <p:cNvSpPr/>
              <p:nvPr/>
            </p:nvSpPr>
            <p:spPr>
              <a:xfrm>
                <a:off x="12700" y="0"/>
                <a:ext cx="10579100" cy="2260600"/>
              </a:xfrm>
              <a:custGeom>
                <a:avLst/>
                <a:gdLst/>
                <a:ahLst/>
                <a:cxnLst/>
                <a:rect l="l" t="t" r="r" b="b"/>
                <a:pathLst>
                  <a:path w="10579100" h="22606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65200"/>
                    </a:moveTo>
                    <a:cubicBezTo>
                      <a:pt x="1739900" y="965200"/>
                      <a:pt x="1727200" y="952500"/>
                      <a:pt x="1727200" y="965200"/>
                    </a:cubicBez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84400" y="965200"/>
                    </a:lnTo>
                    <a:cubicBezTo>
                      <a:pt x="2184400" y="952500"/>
                      <a:pt x="2171700" y="965200"/>
                      <a:pt x="2171700" y="965200"/>
                    </a:cubicBezTo>
                    <a:lnTo>
                      <a:pt x="2235200" y="1409700"/>
                    </a:lnTo>
                    <a:lnTo>
                      <a:pt x="2311400" y="2222500"/>
                    </a:lnTo>
                    <a:cubicBezTo>
                      <a:pt x="2311400" y="2235200"/>
                      <a:pt x="2298700" y="2235200"/>
                      <a:pt x="2298700" y="2247900"/>
                    </a:cubicBezTo>
                    <a:cubicBezTo>
                      <a:pt x="2286000" y="2247900"/>
                      <a:pt x="2286000" y="2260600"/>
                      <a:pt x="2273300" y="2260600"/>
                    </a:cubicBezTo>
                    <a:lnTo>
                      <a:pt x="2222500" y="2260600"/>
                    </a:lnTo>
                    <a:cubicBezTo>
                      <a:pt x="2146300" y="2260600"/>
                      <a:pt x="2082800" y="2209800"/>
                      <a:pt x="2082800" y="2133600"/>
                    </a:cubicBezTo>
                    <a:lnTo>
                      <a:pt x="1968500" y="1447800"/>
                    </a:lnTo>
                    <a:cubicBezTo>
                      <a:pt x="1955800" y="1447800"/>
                      <a:pt x="1955800" y="1447800"/>
                      <a:pt x="1943100" y="1447800"/>
                    </a:cubicBezTo>
                    <a:lnTo>
                      <a:pt x="1828800" y="2133600"/>
                    </a:lnTo>
                    <a:cubicBezTo>
                      <a:pt x="1828800" y="2209800"/>
                      <a:pt x="1765300" y="2260600"/>
                      <a:pt x="1689100" y="2260600"/>
                    </a:cubicBezTo>
                    <a:lnTo>
                      <a:pt x="1638300" y="2260600"/>
                    </a:lnTo>
                    <a:cubicBezTo>
                      <a:pt x="1625600" y="2260600"/>
                      <a:pt x="1625600" y="2247900"/>
                      <a:pt x="1612900" y="2247900"/>
                    </a:cubicBezTo>
                    <a:cubicBezTo>
                      <a:pt x="1612900" y="2235200"/>
                      <a:pt x="1600200" y="2235200"/>
                      <a:pt x="1600200" y="2222500"/>
                    </a:cubicBezTo>
                    <a:lnTo>
                      <a:pt x="1676400" y="1409700"/>
                    </a:lnTo>
                    <a:lnTo>
                      <a:pt x="1739900" y="965200"/>
                    </a:lnTo>
                    <a:moveTo>
                      <a:pt x="3289300" y="0"/>
                    </a:moveTo>
                    <a:cubicBezTo>
                      <a:pt x="3175000" y="0"/>
                      <a:pt x="3073400" y="88900"/>
                      <a:pt x="3073400" y="215900"/>
                    </a:cubicBezTo>
                    <a:lnTo>
                      <a:pt x="3073400" y="279400"/>
                    </a:lnTo>
                    <a:cubicBezTo>
                      <a:pt x="3073400" y="393700"/>
                      <a:pt x="3175000" y="495300"/>
                      <a:pt x="3289300" y="495300"/>
                    </a:cubicBezTo>
                    <a:cubicBezTo>
                      <a:pt x="3403600" y="495300"/>
                      <a:pt x="3505200" y="393700"/>
                      <a:pt x="3505200" y="279400"/>
                    </a:cubicBezTo>
                    <a:lnTo>
                      <a:pt x="3505200" y="215900"/>
                    </a:lnTo>
                    <a:cubicBezTo>
                      <a:pt x="3505200" y="88900"/>
                      <a:pt x="3403600" y="0"/>
                      <a:pt x="3289300" y="0"/>
                    </a:cubicBezTo>
                    <a:moveTo>
                      <a:pt x="3073400" y="965200"/>
                    </a:moveTo>
                    <a:cubicBezTo>
                      <a:pt x="3073400" y="965200"/>
                      <a:pt x="3060700" y="952500"/>
                      <a:pt x="3060700" y="965200"/>
                    </a:cubicBezTo>
                    <a:lnTo>
                      <a:pt x="2908300" y="1320800"/>
                    </a:lnTo>
                    <a:cubicBezTo>
                      <a:pt x="2882900" y="1371600"/>
                      <a:pt x="2832100" y="1409700"/>
                      <a:pt x="2768600" y="1409700"/>
                    </a:cubicBezTo>
                    <a:lnTo>
                      <a:pt x="2705100" y="1409700"/>
                    </a:lnTo>
                    <a:cubicBezTo>
                      <a:pt x="2692400" y="1409700"/>
                      <a:pt x="2679700" y="1409700"/>
                      <a:pt x="2679700" y="1397000"/>
                    </a:cubicBezTo>
                    <a:cubicBezTo>
                      <a:pt x="2667000" y="1384300"/>
                      <a:pt x="2667000" y="1371600"/>
                      <a:pt x="2679700" y="1358900"/>
                    </a:cubicBezTo>
                    <a:lnTo>
                      <a:pt x="2870200" y="914400"/>
                    </a:lnTo>
                    <a:lnTo>
                      <a:pt x="2933700" y="736600"/>
                    </a:lnTo>
                    <a:cubicBezTo>
                      <a:pt x="2984500" y="635000"/>
                      <a:pt x="3086100" y="558800"/>
                      <a:pt x="3200400" y="558800"/>
                    </a:cubicBezTo>
                    <a:lnTo>
                      <a:pt x="3378200" y="558800"/>
                    </a:lnTo>
                    <a:cubicBezTo>
                      <a:pt x="3492500" y="558800"/>
                      <a:pt x="3594100" y="635000"/>
                      <a:pt x="3644900" y="736600"/>
                    </a:cubicBezTo>
                    <a:lnTo>
                      <a:pt x="3708400" y="914400"/>
                    </a:lnTo>
                    <a:lnTo>
                      <a:pt x="3898900" y="1358900"/>
                    </a:lnTo>
                    <a:cubicBezTo>
                      <a:pt x="3911600" y="1371600"/>
                      <a:pt x="3911600" y="1384300"/>
                      <a:pt x="3898900" y="1397000"/>
                    </a:cubicBezTo>
                    <a:cubicBezTo>
                      <a:pt x="3898900" y="1409700"/>
                      <a:pt x="3886200" y="1409700"/>
                      <a:pt x="3873500" y="1409700"/>
                    </a:cubicBezTo>
                    <a:lnTo>
                      <a:pt x="3810000" y="1409700"/>
                    </a:lnTo>
                    <a:cubicBezTo>
                      <a:pt x="3746500" y="1409700"/>
                      <a:pt x="3695700" y="1371600"/>
                      <a:pt x="3670300" y="1320800"/>
                    </a:cubicBezTo>
                    <a:lnTo>
                      <a:pt x="3517900" y="965200"/>
                    </a:lnTo>
                    <a:cubicBezTo>
                      <a:pt x="3517900" y="952500"/>
                      <a:pt x="3505200" y="965200"/>
                      <a:pt x="3505200" y="965200"/>
                    </a:cubicBezTo>
                    <a:lnTo>
                      <a:pt x="3568700" y="1409700"/>
                    </a:lnTo>
                    <a:lnTo>
                      <a:pt x="3644900" y="2222500"/>
                    </a:lnTo>
                    <a:cubicBezTo>
                      <a:pt x="3644900" y="2235200"/>
                      <a:pt x="3632200" y="2235200"/>
                      <a:pt x="3632200" y="2247900"/>
                    </a:cubicBezTo>
                    <a:cubicBezTo>
                      <a:pt x="3619500" y="2247900"/>
                      <a:pt x="3619500" y="2260600"/>
                      <a:pt x="3606800" y="2260600"/>
                    </a:cubicBezTo>
                    <a:lnTo>
                      <a:pt x="3556000" y="2260600"/>
                    </a:lnTo>
                    <a:cubicBezTo>
                      <a:pt x="3479800" y="2260600"/>
                      <a:pt x="3416300" y="2209800"/>
                      <a:pt x="3416300" y="2133600"/>
                    </a:cubicBezTo>
                    <a:lnTo>
                      <a:pt x="3302000" y="1447800"/>
                    </a:lnTo>
                    <a:cubicBezTo>
                      <a:pt x="3289300" y="1447800"/>
                      <a:pt x="3289300" y="1447800"/>
                      <a:pt x="3276600" y="1447800"/>
                    </a:cubicBezTo>
                    <a:lnTo>
                      <a:pt x="3162300" y="2133600"/>
                    </a:lnTo>
                    <a:cubicBezTo>
                      <a:pt x="3162300" y="2209800"/>
                      <a:pt x="3098800" y="2260600"/>
                      <a:pt x="3022600" y="2260600"/>
                    </a:cubicBezTo>
                    <a:lnTo>
                      <a:pt x="2971800" y="2260600"/>
                    </a:lnTo>
                    <a:cubicBezTo>
                      <a:pt x="2959100" y="2260600"/>
                      <a:pt x="2959100" y="2247900"/>
                      <a:pt x="2946400" y="2247900"/>
                    </a:cubicBezTo>
                    <a:cubicBezTo>
                      <a:pt x="2946400" y="2235200"/>
                      <a:pt x="2933700" y="2235200"/>
                      <a:pt x="2933700" y="2222500"/>
                    </a:cubicBezTo>
                    <a:lnTo>
                      <a:pt x="3009900" y="1409700"/>
                    </a:lnTo>
                    <a:lnTo>
                      <a:pt x="3073400" y="965200"/>
                    </a:lnTo>
                    <a:moveTo>
                      <a:pt x="4622800" y="0"/>
                    </a:moveTo>
                    <a:cubicBezTo>
                      <a:pt x="4508500" y="0"/>
                      <a:pt x="4406900" y="88900"/>
                      <a:pt x="4406900" y="215900"/>
                    </a:cubicBezTo>
                    <a:lnTo>
                      <a:pt x="4406900" y="279400"/>
                    </a:lnTo>
                    <a:cubicBezTo>
                      <a:pt x="4406900" y="393700"/>
                      <a:pt x="4508500" y="495300"/>
                      <a:pt x="4622800" y="495300"/>
                    </a:cubicBezTo>
                    <a:cubicBezTo>
                      <a:pt x="4737100" y="495300"/>
                      <a:pt x="4838700" y="393700"/>
                      <a:pt x="4838700" y="279400"/>
                    </a:cubicBezTo>
                    <a:lnTo>
                      <a:pt x="4838700" y="215900"/>
                    </a:lnTo>
                    <a:cubicBezTo>
                      <a:pt x="4838700" y="88900"/>
                      <a:pt x="4737100" y="0"/>
                      <a:pt x="4622800" y="0"/>
                    </a:cubicBezTo>
                    <a:moveTo>
                      <a:pt x="4406900" y="965200"/>
                    </a:moveTo>
                    <a:cubicBezTo>
                      <a:pt x="4406900" y="965200"/>
                      <a:pt x="4394200" y="952500"/>
                      <a:pt x="4394200" y="965200"/>
                    </a:cubicBezTo>
                    <a:lnTo>
                      <a:pt x="4241800" y="1320800"/>
                    </a:lnTo>
                    <a:cubicBezTo>
                      <a:pt x="4216400" y="1371600"/>
                      <a:pt x="4165600" y="1409700"/>
                      <a:pt x="4102100" y="1409700"/>
                    </a:cubicBezTo>
                    <a:lnTo>
                      <a:pt x="4038600" y="1409700"/>
                    </a:lnTo>
                    <a:cubicBezTo>
                      <a:pt x="4025900" y="1409700"/>
                      <a:pt x="4013200" y="1409700"/>
                      <a:pt x="4013200" y="1397000"/>
                    </a:cubicBezTo>
                    <a:cubicBezTo>
                      <a:pt x="4000500" y="1384300"/>
                      <a:pt x="4000500" y="1371600"/>
                      <a:pt x="4013200" y="1358900"/>
                    </a:cubicBezTo>
                    <a:lnTo>
                      <a:pt x="4203700" y="914400"/>
                    </a:lnTo>
                    <a:lnTo>
                      <a:pt x="4267200" y="736600"/>
                    </a:lnTo>
                    <a:cubicBezTo>
                      <a:pt x="4318000" y="635000"/>
                      <a:pt x="4419600" y="558800"/>
                      <a:pt x="4533900" y="558800"/>
                    </a:cubicBezTo>
                    <a:lnTo>
                      <a:pt x="4711700" y="558800"/>
                    </a:lnTo>
                    <a:cubicBezTo>
                      <a:pt x="4826000" y="558800"/>
                      <a:pt x="4927600" y="635000"/>
                      <a:pt x="4978400" y="736600"/>
                    </a:cubicBezTo>
                    <a:lnTo>
                      <a:pt x="5041900" y="914400"/>
                    </a:lnTo>
                    <a:lnTo>
                      <a:pt x="5232400" y="1358900"/>
                    </a:lnTo>
                    <a:cubicBezTo>
                      <a:pt x="5245100" y="1371600"/>
                      <a:pt x="5245100" y="1384300"/>
                      <a:pt x="5232400" y="1397000"/>
                    </a:cubicBezTo>
                    <a:cubicBezTo>
                      <a:pt x="5232400" y="1409700"/>
                      <a:pt x="5219700" y="1409700"/>
                      <a:pt x="5207000" y="1409700"/>
                    </a:cubicBezTo>
                    <a:lnTo>
                      <a:pt x="5143500" y="1409700"/>
                    </a:lnTo>
                    <a:cubicBezTo>
                      <a:pt x="5080000" y="1409700"/>
                      <a:pt x="5029200" y="1371600"/>
                      <a:pt x="5003800" y="1320800"/>
                    </a:cubicBezTo>
                    <a:lnTo>
                      <a:pt x="4851400" y="965200"/>
                    </a:lnTo>
                    <a:cubicBezTo>
                      <a:pt x="4851400" y="952500"/>
                      <a:pt x="4838700" y="965200"/>
                      <a:pt x="4838700" y="965200"/>
                    </a:cubicBezTo>
                    <a:lnTo>
                      <a:pt x="4902200" y="1409700"/>
                    </a:lnTo>
                    <a:lnTo>
                      <a:pt x="4978400" y="2222500"/>
                    </a:lnTo>
                    <a:cubicBezTo>
                      <a:pt x="4978400" y="2235200"/>
                      <a:pt x="4965700" y="2235200"/>
                      <a:pt x="4965700" y="2247900"/>
                    </a:cubicBezTo>
                    <a:cubicBezTo>
                      <a:pt x="4953000" y="2247900"/>
                      <a:pt x="4953000" y="2260600"/>
                      <a:pt x="4940300" y="2260600"/>
                    </a:cubicBezTo>
                    <a:lnTo>
                      <a:pt x="4889500" y="2260600"/>
                    </a:lnTo>
                    <a:cubicBezTo>
                      <a:pt x="4813300" y="2260600"/>
                      <a:pt x="4749800" y="2209800"/>
                      <a:pt x="4749800" y="2133600"/>
                    </a:cubicBezTo>
                    <a:lnTo>
                      <a:pt x="4635500" y="1447800"/>
                    </a:lnTo>
                    <a:cubicBezTo>
                      <a:pt x="4622800" y="1447800"/>
                      <a:pt x="4622800" y="1447800"/>
                      <a:pt x="4610100" y="1447800"/>
                    </a:cubicBezTo>
                    <a:lnTo>
                      <a:pt x="4495800" y="2133600"/>
                    </a:lnTo>
                    <a:cubicBezTo>
                      <a:pt x="4495800" y="2209800"/>
                      <a:pt x="4432300" y="2260600"/>
                      <a:pt x="4356100" y="2260600"/>
                    </a:cubicBezTo>
                    <a:lnTo>
                      <a:pt x="4305300" y="2260600"/>
                    </a:lnTo>
                    <a:cubicBezTo>
                      <a:pt x="4292600" y="2260600"/>
                      <a:pt x="4292600" y="2247900"/>
                      <a:pt x="4279900" y="2247900"/>
                    </a:cubicBezTo>
                    <a:cubicBezTo>
                      <a:pt x="4279900" y="2235200"/>
                      <a:pt x="4267200" y="2235200"/>
                      <a:pt x="4267200" y="2222500"/>
                    </a:cubicBezTo>
                    <a:lnTo>
                      <a:pt x="4343400" y="1409700"/>
                    </a:lnTo>
                    <a:lnTo>
                      <a:pt x="4406900" y="965200"/>
                    </a:lnTo>
                    <a:moveTo>
                      <a:pt x="5956300" y="0"/>
                    </a:moveTo>
                    <a:cubicBezTo>
                      <a:pt x="5842000" y="0"/>
                      <a:pt x="5740400" y="88900"/>
                      <a:pt x="5740400" y="215900"/>
                    </a:cubicBezTo>
                    <a:lnTo>
                      <a:pt x="5740400" y="279400"/>
                    </a:lnTo>
                    <a:cubicBezTo>
                      <a:pt x="5740400" y="393700"/>
                      <a:pt x="5842000" y="495300"/>
                      <a:pt x="5956300" y="495300"/>
                    </a:cubicBezTo>
                    <a:cubicBezTo>
                      <a:pt x="6070600" y="495300"/>
                      <a:pt x="6172200" y="393700"/>
                      <a:pt x="6172200" y="279400"/>
                    </a:cubicBezTo>
                    <a:lnTo>
                      <a:pt x="6172200" y="215900"/>
                    </a:lnTo>
                    <a:cubicBezTo>
                      <a:pt x="6172200" y="88900"/>
                      <a:pt x="6070600" y="0"/>
                      <a:pt x="5956300" y="0"/>
                    </a:cubicBezTo>
                    <a:moveTo>
                      <a:pt x="5740400" y="965200"/>
                    </a:moveTo>
                    <a:cubicBezTo>
                      <a:pt x="5740400" y="965200"/>
                      <a:pt x="5727700" y="952500"/>
                      <a:pt x="5727700" y="965200"/>
                    </a:cubicBezTo>
                    <a:lnTo>
                      <a:pt x="5575300" y="1320800"/>
                    </a:lnTo>
                    <a:cubicBezTo>
                      <a:pt x="5549900" y="1371600"/>
                      <a:pt x="5499100" y="1409700"/>
                      <a:pt x="5435600" y="1409700"/>
                    </a:cubicBezTo>
                    <a:lnTo>
                      <a:pt x="5372100" y="1409700"/>
                    </a:lnTo>
                    <a:cubicBezTo>
                      <a:pt x="5359400" y="1409700"/>
                      <a:pt x="5346700" y="1409700"/>
                      <a:pt x="5346700" y="1397000"/>
                    </a:cubicBezTo>
                    <a:cubicBezTo>
                      <a:pt x="5334000" y="1384300"/>
                      <a:pt x="5334000" y="1371600"/>
                      <a:pt x="5346700" y="1358900"/>
                    </a:cubicBezTo>
                    <a:lnTo>
                      <a:pt x="5537200" y="914400"/>
                    </a:lnTo>
                    <a:lnTo>
                      <a:pt x="5600700" y="736600"/>
                    </a:lnTo>
                    <a:cubicBezTo>
                      <a:pt x="5651500" y="635000"/>
                      <a:pt x="5753100" y="558800"/>
                      <a:pt x="5867400" y="558800"/>
                    </a:cubicBezTo>
                    <a:lnTo>
                      <a:pt x="6045200" y="558800"/>
                    </a:lnTo>
                    <a:cubicBezTo>
                      <a:pt x="6159500" y="558800"/>
                      <a:pt x="6261100" y="635000"/>
                      <a:pt x="6311900" y="736600"/>
                    </a:cubicBezTo>
                    <a:lnTo>
                      <a:pt x="6375400" y="914400"/>
                    </a:lnTo>
                    <a:lnTo>
                      <a:pt x="6565900" y="1358900"/>
                    </a:lnTo>
                    <a:cubicBezTo>
                      <a:pt x="6578600" y="1371600"/>
                      <a:pt x="6578600" y="1384300"/>
                      <a:pt x="6565900" y="1397000"/>
                    </a:cubicBezTo>
                    <a:cubicBezTo>
                      <a:pt x="6565900" y="1409700"/>
                      <a:pt x="6553200" y="1409700"/>
                      <a:pt x="6540500" y="1409700"/>
                    </a:cubicBezTo>
                    <a:lnTo>
                      <a:pt x="6477000" y="1409700"/>
                    </a:lnTo>
                    <a:cubicBezTo>
                      <a:pt x="6413500" y="1409700"/>
                      <a:pt x="6362700" y="1371600"/>
                      <a:pt x="6337300" y="1320800"/>
                    </a:cubicBezTo>
                    <a:lnTo>
                      <a:pt x="6184900" y="965200"/>
                    </a:lnTo>
                    <a:cubicBezTo>
                      <a:pt x="6184900" y="952500"/>
                      <a:pt x="6172200" y="965200"/>
                      <a:pt x="6172200" y="965200"/>
                    </a:cubicBezTo>
                    <a:lnTo>
                      <a:pt x="6235700" y="1409700"/>
                    </a:lnTo>
                    <a:lnTo>
                      <a:pt x="6311900" y="2222500"/>
                    </a:lnTo>
                    <a:cubicBezTo>
                      <a:pt x="6311900" y="2235200"/>
                      <a:pt x="6299200" y="2235200"/>
                      <a:pt x="6299200" y="2247900"/>
                    </a:cubicBezTo>
                    <a:cubicBezTo>
                      <a:pt x="6286500" y="2247900"/>
                      <a:pt x="6286500" y="2260600"/>
                      <a:pt x="6273800" y="2260600"/>
                    </a:cubicBezTo>
                    <a:lnTo>
                      <a:pt x="6223000" y="2260600"/>
                    </a:lnTo>
                    <a:cubicBezTo>
                      <a:pt x="6146800" y="2260600"/>
                      <a:pt x="6083300" y="2209800"/>
                      <a:pt x="6083300" y="2133600"/>
                    </a:cubicBezTo>
                    <a:lnTo>
                      <a:pt x="5969000" y="1447800"/>
                    </a:lnTo>
                    <a:cubicBezTo>
                      <a:pt x="5956300" y="1447800"/>
                      <a:pt x="5956300" y="1447800"/>
                      <a:pt x="5943600" y="1447800"/>
                    </a:cubicBezTo>
                    <a:lnTo>
                      <a:pt x="5829300" y="2133600"/>
                    </a:lnTo>
                    <a:cubicBezTo>
                      <a:pt x="5829300" y="2209800"/>
                      <a:pt x="5765800" y="2260600"/>
                      <a:pt x="5689600" y="2260600"/>
                    </a:cubicBezTo>
                    <a:lnTo>
                      <a:pt x="5638800" y="2260600"/>
                    </a:lnTo>
                    <a:cubicBezTo>
                      <a:pt x="5626100" y="2260600"/>
                      <a:pt x="5626100" y="2247900"/>
                      <a:pt x="5613400" y="2247900"/>
                    </a:cubicBezTo>
                    <a:cubicBezTo>
                      <a:pt x="5613400" y="2235200"/>
                      <a:pt x="5600700" y="2235200"/>
                      <a:pt x="5600700" y="2222500"/>
                    </a:cubicBezTo>
                    <a:lnTo>
                      <a:pt x="5676900" y="1409700"/>
                    </a:lnTo>
                    <a:lnTo>
                      <a:pt x="5740400" y="965200"/>
                    </a:lnTo>
                    <a:moveTo>
                      <a:pt x="7289800" y="0"/>
                    </a:moveTo>
                    <a:cubicBezTo>
                      <a:pt x="7175500" y="0"/>
                      <a:pt x="7073900" y="88900"/>
                      <a:pt x="7073900" y="215900"/>
                    </a:cubicBezTo>
                    <a:lnTo>
                      <a:pt x="7073900" y="279400"/>
                    </a:lnTo>
                    <a:cubicBezTo>
                      <a:pt x="7073900" y="393700"/>
                      <a:pt x="7175500" y="495300"/>
                      <a:pt x="7289800" y="495300"/>
                    </a:cubicBezTo>
                    <a:cubicBezTo>
                      <a:pt x="7404100" y="495300"/>
                      <a:pt x="7505700" y="393700"/>
                      <a:pt x="7505700" y="279400"/>
                    </a:cubicBezTo>
                    <a:lnTo>
                      <a:pt x="7505700" y="215900"/>
                    </a:lnTo>
                    <a:cubicBezTo>
                      <a:pt x="7505700" y="88900"/>
                      <a:pt x="7404100" y="0"/>
                      <a:pt x="7289800" y="0"/>
                    </a:cubicBezTo>
                    <a:moveTo>
                      <a:pt x="7073900" y="965200"/>
                    </a:moveTo>
                    <a:cubicBezTo>
                      <a:pt x="7073900" y="965200"/>
                      <a:pt x="7061200" y="952500"/>
                      <a:pt x="7061200" y="965200"/>
                    </a:cubicBezTo>
                    <a:lnTo>
                      <a:pt x="6908800" y="1320800"/>
                    </a:lnTo>
                    <a:cubicBezTo>
                      <a:pt x="6883400" y="1371600"/>
                      <a:pt x="6832600" y="1409700"/>
                      <a:pt x="6769100" y="1409700"/>
                    </a:cubicBezTo>
                    <a:lnTo>
                      <a:pt x="6705600" y="1409700"/>
                    </a:lnTo>
                    <a:cubicBezTo>
                      <a:pt x="6692900" y="1409700"/>
                      <a:pt x="6680200" y="1409700"/>
                      <a:pt x="6680200" y="1397000"/>
                    </a:cubicBezTo>
                    <a:cubicBezTo>
                      <a:pt x="6667500" y="1384300"/>
                      <a:pt x="6667500" y="1371600"/>
                      <a:pt x="6680200" y="1358900"/>
                    </a:cubicBezTo>
                    <a:lnTo>
                      <a:pt x="6870700" y="914400"/>
                    </a:lnTo>
                    <a:lnTo>
                      <a:pt x="6934200" y="736600"/>
                    </a:lnTo>
                    <a:cubicBezTo>
                      <a:pt x="6985000" y="635000"/>
                      <a:pt x="7086600" y="558800"/>
                      <a:pt x="7200900" y="558800"/>
                    </a:cubicBezTo>
                    <a:lnTo>
                      <a:pt x="7378700" y="558800"/>
                    </a:lnTo>
                    <a:cubicBezTo>
                      <a:pt x="7493000" y="558800"/>
                      <a:pt x="7594600" y="635000"/>
                      <a:pt x="7645400" y="736600"/>
                    </a:cubicBezTo>
                    <a:lnTo>
                      <a:pt x="7708900" y="914400"/>
                    </a:lnTo>
                    <a:lnTo>
                      <a:pt x="7899400" y="1358900"/>
                    </a:lnTo>
                    <a:cubicBezTo>
                      <a:pt x="7912100" y="1371600"/>
                      <a:pt x="7912100" y="1384300"/>
                      <a:pt x="7899400" y="1397000"/>
                    </a:cubicBezTo>
                    <a:cubicBezTo>
                      <a:pt x="7899400" y="1409700"/>
                      <a:pt x="7886700" y="1409700"/>
                      <a:pt x="7874000" y="1409700"/>
                    </a:cubicBezTo>
                    <a:lnTo>
                      <a:pt x="7810500" y="1409700"/>
                    </a:lnTo>
                    <a:cubicBezTo>
                      <a:pt x="7747000" y="1409700"/>
                      <a:pt x="7696200" y="1371600"/>
                      <a:pt x="7670800" y="1320800"/>
                    </a:cubicBezTo>
                    <a:lnTo>
                      <a:pt x="7518400" y="965200"/>
                    </a:lnTo>
                    <a:cubicBezTo>
                      <a:pt x="7518400" y="952500"/>
                      <a:pt x="7505700" y="965200"/>
                      <a:pt x="7505700" y="965200"/>
                    </a:cubicBezTo>
                    <a:lnTo>
                      <a:pt x="7569200" y="1409700"/>
                    </a:lnTo>
                    <a:lnTo>
                      <a:pt x="7645400" y="2222500"/>
                    </a:lnTo>
                    <a:cubicBezTo>
                      <a:pt x="7645400" y="2235200"/>
                      <a:pt x="7632700" y="2235200"/>
                      <a:pt x="7632700" y="2247900"/>
                    </a:cubicBezTo>
                    <a:cubicBezTo>
                      <a:pt x="7620000" y="2247900"/>
                      <a:pt x="7620000" y="2260600"/>
                      <a:pt x="7607300" y="2260600"/>
                    </a:cubicBezTo>
                    <a:lnTo>
                      <a:pt x="7556500" y="2260600"/>
                    </a:lnTo>
                    <a:cubicBezTo>
                      <a:pt x="7480300" y="2260600"/>
                      <a:pt x="7416800" y="2209800"/>
                      <a:pt x="7416800" y="2133600"/>
                    </a:cubicBezTo>
                    <a:lnTo>
                      <a:pt x="7302500" y="1447800"/>
                    </a:lnTo>
                    <a:cubicBezTo>
                      <a:pt x="7289800" y="1447800"/>
                      <a:pt x="7289800" y="1447800"/>
                      <a:pt x="7277100" y="1447800"/>
                    </a:cubicBezTo>
                    <a:lnTo>
                      <a:pt x="7162800" y="2133600"/>
                    </a:lnTo>
                    <a:cubicBezTo>
                      <a:pt x="7162800" y="2209800"/>
                      <a:pt x="7099300" y="2260600"/>
                      <a:pt x="7023100" y="2260600"/>
                    </a:cubicBezTo>
                    <a:lnTo>
                      <a:pt x="6972300" y="2260600"/>
                    </a:lnTo>
                    <a:cubicBezTo>
                      <a:pt x="6959600" y="2260600"/>
                      <a:pt x="6959600" y="2247900"/>
                      <a:pt x="6946900" y="2247900"/>
                    </a:cubicBezTo>
                    <a:cubicBezTo>
                      <a:pt x="6946900" y="2235200"/>
                      <a:pt x="6934200" y="2235200"/>
                      <a:pt x="6934200" y="2222500"/>
                    </a:cubicBezTo>
                    <a:lnTo>
                      <a:pt x="7010400" y="1409700"/>
                    </a:lnTo>
                    <a:lnTo>
                      <a:pt x="7073900" y="965200"/>
                    </a:lnTo>
                    <a:moveTo>
                      <a:pt x="8623300" y="0"/>
                    </a:moveTo>
                    <a:cubicBezTo>
                      <a:pt x="8509000" y="0"/>
                      <a:pt x="8407400" y="88900"/>
                      <a:pt x="8407400" y="215900"/>
                    </a:cubicBezTo>
                    <a:lnTo>
                      <a:pt x="8407400" y="279400"/>
                    </a:lnTo>
                    <a:cubicBezTo>
                      <a:pt x="8407400" y="393700"/>
                      <a:pt x="8509000" y="495300"/>
                      <a:pt x="8623300" y="495300"/>
                    </a:cubicBezTo>
                    <a:cubicBezTo>
                      <a:pt x="8737600" y="495300"/>
                      <a:pt x="8839200" y="393700"/>
                      <a:pt x="8839200" y="279400"/>
                    </a:cubicBezTo>
                    <a:lnTo>
                      <a:pt x="8839200" y="215900"/>
                    </a:lnTo>
                    <a:cubicBezTo>
                      <a:pt x="8839200" y="88900"/>
                      <a:pt x="8737600" y="0"/>
                      <a:pt x="8623300" y="0"/>
                    </a:cubicBezTo>
                    <a:moveTo>
                      <a:pt x="8407400" y="965200"/>
                    </a:moveTo>
                    <a:cubicBezTo>
                      <a:pt x="8407400" y="965200"/>
                      <a:pt x="8394700" y="952500"/>
                      <a:pt x="8394700" y="965200"/>
                    </a:cubicBezTo>
                    <a:lnTo>
                      <a:pt x="8242300" y="1320800"/>
                    </a:lnTo>
                    <a:cubicBezTo>
                      <a:pt x="8216900" y="1371600"/>
                      <a:pt x="8166100" y="1409700"/>
                      <a:pt x="8102600" y="1409700"/>
                    </a:cubicBezTo>
                    <a:lnTo>
                      <a:pt x="8039100" y="1409700"/>
                    </a:lnTo>
                    <a:cubicBezTo>
                      <a:pt x="8026400" y="1409700"/>
                      <a:pt x="8013700" y="1409700"/>
                      <a:pt x="8013700" y="1397000"/>
                    </a:cubicBezTo>
                    <a:cubicBezTo>
                      <a:pt x="8001000" y="1384300"/>
                      <a:pt x="8001000" y="1371600"/>
                      <a:pt x="8013700" y="1358900"/>
                    </a:cubicBezTo>
                    <a:lnTo>
                      <a:pt x="8204200" y="914400"/>
                    </a:lnTo>
                    <a:lnTo>
                      <a:pt x="8267700" y="736600"/>
                    </a:lnTo>
                    <a:cubicBezTo>
                      <a:pt x="8318500" y="635000"/>
                      <a:pt x="8420100" y="558800"/>
                      <a:pt x="8534400" y="558800"/>
                    </a:cubicBezTo>
                    <a:lnTo>
                      <a:pt x="8712200" y="558800"/>
                    </a:lnTo>
                    <a:cubicBezTo>
                      <a:pt x="8826500" y="558800"/>
                      <a:pt x="8928100" y="635000"/>
                      <a:pt x="8978900" y="736600"/>
                    </a:cubicBezTo>
                    <a:lnTo>
                      <a:pt x="9042400" y="914400"/>
                    </a:lnTo>
                    <a:lnTo>
                      <a:pt x="9232900" y="1358900"/>
                    </a:lnTo>
                    <a:cubicBezTo>
                      <a:pt x="9245600" y="1371600"/>
                      <a:pt x="9245600" y="1384300"/>
                      <a:pt x="9232900" y="1397000"/>
                    </a:cubicBezTo>
                    <a:cubicBezTo>
                      <a:pt x="9232900" y="1409700"/>
                      <a:pt x="9220200" y="1409700"/>
                      <a:pt x="9207500" y="1409700"/>
                    </a:cubicBezTo>
                    <a:lnTo>
                      <a:pt x="9144000" y="1409700"/>
                    </a:lnTo>
                    <a:cubicBezTo>
                      <a:pt x="9080500" y="1409700"/>
                      <a:pt x="9029700" y="1371600"/>
                      <a:pt x="9004300" y="1320800"/>
                    </a:cubicBezTo>
                    <a:lnTo>
                      <a:pt x="8851900" y="965200"/>
                    </a:lnTo>
                    <a:cubicBezTo>
                      <a:pt x="8851900" y="952500"/>
                      <a:pt x="8839200" y="965200"/>
                      <a:pt x="8839200" y="965200"/>
                    </a:cubicBezTo>
                    <a:lnTo>
                      <a:pt x="8902700" y="1409700"/>
                    </a:lnTo>
                    <a:lnTo>
                      <a:pt x="8978900" y="2222500"/>
                    </a:lnTo>
                    <a:cubicBezTo>
                      <a:pt x="8978900" y="2235200"/>
                      <a:pt x="8966200" y="2235200"/>
                      <a:pt x="8966200" y="2247900"/>
                    </a:cubicBezTo>
                    <a:cubicBezTo>
                      <a:pt x="8953500" y="2247900"/>
                      <a:pt x="8953500" y="2260600"/>
                      <a:pt x="8940800" y="2260600"/>
                    </a:cubicBezTo>
                    <a:lnTo>
                      <a:pt x="8890000" y="2260600"/>
                    </a:lnTo>
                    <a:cubicBezTo>
                      <a:pt x="8813800" y="2260600"/>
                      <a:pt x="8750300" y="2209800"/>
                      <a:pt x="8750300" y="2133600"/>
                    </a:cubicBezTo>
                    <a:lnTo>
                      <a:pt x="8636000" y="1447800"/>
                    </a:lnTo>
                    <a:cubicBezTo>
                      <a:pt x="8623300" y="1447800"/>
                      <a:pt x="8623300" y="1447800"/>
                      <a:pt x="8610600" y="1447800"/>
                    </a:cubicBezTo>
                    <a:lnTo>
                      <a:pt x="8496300" y="2133600"/>
                    </a:lnTo>
                    <a:cubicBezTo>
                      <a:pt x="8496300" y="2209800"/>
                      <a:pt x="8432800" y="2260600"/>
                      <a:pt x="8356600" y="2260600"/>
                    </a:cubicBezTo>
                    <a:lnTo>
                      <a:pt x="8305800" y="2260600"/>
                    </a:lnTo>
                    <a:cubicBezTo>
                      <a:pt x="8293100" y="2260600"/>
                      <a:pt x="8293100" y="2247900"/>
                      <a:pt x="8280400" y="2247900"/>
                    </a:cubicBezTo>
                    <a:cubicBezTo>
                      <a:pt x="8280400" y="2235200"/>
                      <a:pt x="8267700" y="2235200"/>
                      <a:pt x="8267700" y="2222500"/>
                    </a:cubicBezTo>
                    <a:lnTo>
                      <a:pt x="8343900" y="1409700"/>
                    </a:lnTo>
                    <a:lnTo>
                      <a:pt x="8407400" y="965200"/>
                    </a:lnTo>
                    <a:moveTo>
                      <a:pt x="9956800" y="0"/>
                    </a:moveTo>
                    <a:cubicBezTo>
                      <a:pt x="9842500" y="0"/>
                      <a:pt x="9740900" y="88900"/>
                      <a:pt x="9740900" y="215900"/>
                    </a:cubicBezTo>
                    <a:lnTo>
                      <a:pt x="9740900" y="279400"/>
                    </a:lnTo>
                    <a:cubicBezTo>
                      <a:pt x="9740900" y="393700"/>
                      <a:pt x="9842500" y="495300"/>
                      <a:pt x="9956800" y="495300"/>
                    </a:cubicBezTo>
                    <a:cubicBezTo>
                      <a:pt x="10071100" y="495300"/>
                      <a:pt x="10172700" y="393700"/>
                      <a:pt x="10172700" y="279400"/>
                    </a:cubicBezTo>
                    <a:lnTo>
                      <a:pt x="10172700" y="215900"/>
                    </a:lnTo>
                    <a:cubicBezTo>
                      <a:pt x="10172700" y="88900"/>
                      <a:pt x="10071100" y="0"/>
                      <a:pt x="9956800" y="0"/>
                    </a:cubicBezTo>
                    <a:moveTo>
                      <a:pt x="9740900" y="965200"/>
                    </a:moveTo>
                    <a:cubicBezTo>
                      <a:pt x="9740900" y="965200"/>
                      <a:pt x="9728200" y="952500"/>
                      <a:pt x="9728200" y="965200"/>
                    </a:cubicBezTo>
                    <a:lnTo>
                      <a:pt x="9575800" y="1320800"/>
                    </a:lnTo>
                    <a:cubicBezTo>
                      <a:pt x="9550400" y="1371600"/>
                      <a:pt x="9499600" y="1409700"/>
                      <a:pt x="9436100" y="1409700"/>
                    </a:cubicBezTo>
                    <a:lnTo>
                      <a:pt x="9372600" y="1409700"/>
                    </a:lnTo>
                    <a:cubicBezTo>
                      <a:pt x="9359900" y="1409700"/>
                      <a:pt x="9347200" y="1409700"/>
                      <a:pt x="9347200" y="1397000"/>
                    </a:cubicBezTo>
                    <a:cubicBezTo>
                      <a:pt x="9334500" y="1384300"/>
                      <a:pt x="9334500" y="1371600"/>
                      <a:pt x="9347200" y="1358900"/>
                    </a:cubicBezTo>
                    <a:lnTo>
                      <a:pt x="9537700" y="914400"/>
                    </a:lnTo>
                    <a:lnTo>
                      <a:pt x="9601200" y="736600"/>
                    </a:lnTo>
                    <a:cubicBezTo>
                      <a:pt x="9652000" y="635000"/>
                      <a:pt x="9753600" y="558800"/>
                      <a:pt x="9867900" y="558800"/>
                    </a:cubicBezTo>
                    <a:lnTo>
                      <a:pt x="10045700" y="558800"/>
                    </a:lnTo>
                    <a:cubicBezTo>
                      <a:pt x="10160000" y="558800"/>
                      <a:pt x="10261600" y="635000"/>
                      <a:pt x="10312400" y="736600"/>
                    </a:cubicBezTo>
                    <a:lnTo>
                      <a:pt x="10375900" y="914400"/>
                    </a:lnTo>
                    <a:lnTo>
                      <a:pt x="10566400" y="1358900"/>
                    </a:lnTo>
                    <a:cubicBezTo>
                      <a:pt x="10579100" y="1371600"/>
                      <a:pt x="10579100" y="1384300"/>
                      <a:pt x="10566400" y="1397000"/>
                    </a:cubicBezTo>
                    <a:cubicBezTo>
                      <a:pt x="10566400" y="1409700"/>
                      <a:pt x="10553700" y="1409700"/>
                      <a:pt x="10541000" y="1409700"/>
                    </a:cubicBezTo>
                    <a:lnTo>
                      <a:pt x="10477500" y="1409700"/>
                    </a:lnTo>
                    <a:cubicBezTo>
                      <a:pt x="10414000" y="1409700"/>
                      <a:pt x="10363200" y="1371600"/>
                      <a:pt x="10337800" y="1320800"/>
                    </a:cubicBezTo>
                    <a:lnTo>
                      <a:pt x="10185400" y="965200"/>
                    </a:lnTo>
                    <a:cubicBezTo>
                      <a:pt x="10185400" y="952500"/>
                      <a:pt x="10172700" y="965200"/>
                      <a:pt x="10172700" y="965200"/>
                    </a:cubicBezTo>
                    <a:lnTo>
                      <a:pt x="10236200" y="1409700"/>
                    </a:lnTo>
                    <a:lnTo>
                      <a:pt x="10312400" y="2222500"/>
                    </a:lnTo>
                    <a:cubicBezTo>
                      <a:pt x="10312400" y="2235200"/>
                      <a:pt x="10299700" y="2235200"/>
                      <a:pt x="10299700" y="2247900"/>
                    </a:cubicBezTo>
                    <a:cubicBezTo>
                      <a:pt x="10287000" y="2247900"/>
                      <a:pt x="10287000" y="2260600"/>
                      <a:pt x="10274300" y="2260600"/>
                    </a:cubicBezTo>
                    <a:lnTo>
                      <a:pt x="10223500" y="2260600"/>
                    </a:lnTo>
                    <a:cubicBezTo>
                      <a:pt x="10147300" y="2260600"/>
                      <a:pt x="10083800" y="2209800"/>
                      <a:pt x="10083800" y="2133600"/>
                    </a:cubicBezTo>
                    <a:lnTo>
                      <a:pt x="9969500" y="1447800"/>
                    </a:lnTo>
                    <a:cubicBezTo>
                      <a:pt x="9956800" y="1447800"/>
                      <a:pt x="9956800" y="1447800"/>
                      <a:pt x="9944100" y="1447800"/>
                    </a:cubicBezTo>
                    <a:lnTo>
                      <a:pt x="9829800" y="2133600"/>
                    </a:lnTo>
                    <a:cubicBezTo>
                      <a:pt x="9829800" y="2209800"/>
                      <a:pt x="9766300" y="2260600"/>
                      <a:pt x="9690100" y="2260600"/>
                    </a:cubicBezTo>
                    <a:lnTo>
                      <a:pt x="9639300" y="2260600"/>
                    </a:lnTo>
                    <a:cubicBezTo>
                      <a:pt x="9626600" y="2260600"/>
                      <a:pt x="9626600" y="2247900"/>
                      <a:pt x="9613900" y="2247900"/>
                    </a:cubicBezTo>
                    <a:cubicBezTo>
                      <a:pt x="9613900" y="2235200"/>
                      <a:pt x="9601200" y="2235200"/>
                      <a:pt x="9601200" y="2222500"/>
                    </a:cubicBezTo>
                    <a:lnTo>
                      <a:pt x="9677400" y="1409700"/>
                    </a:lnTo>
                    <a:lnTo>
                      <a:pt x="9740900" y="965200"/>
                    </a:lnTo>
                  </a:path>
                </a:pathLst>
              </a:custGeom>
              <a:solidFill>
                <a:srgbClr val="FFFFFF"/>
              </a:solidFill>
            </p:spPr>
          </p:sp>
          <p:sp>
            <p:nvSpPr>
              <p:cNvPr id="10" name="Freeform 10"/>
              <p:cNvSpPr/>
              <p:nvPr/>
            </p:nvSpPr>
            <p:spPr>
              <a:xfrm>
                <a:off x="10680700" y="0"/>
                <a:ext cx="2578100" cy="2260600"/>
              </a:xfrm>
              <a:custGeom>
                <a:avLst/>
                <a:gdLst/>
                <a:ahLst/>
                <a:cxnLst/>
                <a:rect l="l" t="t" r="r" b="b"/>
                <a:pathLst>
                  <a:path w="2578100" h="22606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65200"/>
                    </a:moveTo>
                    <a:cubicBezTo>
                      <a:pt x="1739900" y="965200"/>
                      <a:pt x="1727200" y="952500"/>
                      <a:pt x="1727200" y="965200"/>
                    </a:cubicBez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84400" y="965200"/>
                    </a:lnTo>
                    <a:cubicBezTo>
                      <a:pt x="2184400" y="952500"/>
                      <a:pt x="2171700" y="965200"/>
                      <a:pt x="2171700" y="965200"/>
                    </a:cubicBezTo>
                    <a:lnTo>
                      <a:pt x="2235200" y="1409700"/>
                    </a:lnTo>
                    <a:lnTo>
                      <a:pt x="2311400" y="2222500"/>
                    </a:lnTo>
                    <a:cubicBezTo>
                      <a:pt x="2311400" y="2235200"/>
                      <a:pt x="2298700" y="2235200"/>
                      <a:pt x="2298700" y="2247900"/>
                    </a:cubicBezTo>
                    <a:cubicBezTo>
                      <a:pt x="2286000" y="2247900"/>
                      <a:pt x="2286000" y="2260600"/>
                      <a:pt x="2273300" y="2260600"/>
                    </a:cubicBezTo>
                    <a:lnTo>
                      <a:pt x="2222500" y="2260600"/>
                    </a:lnTo>
                    <a:cubicBezTo>
                      <a:pt x="2146300" y="2260600"/>
                      <a:pt x="2082800" y="2209800"/>
                      <a:pt x="2082800" y="2133600"/>
                    </a:cubicBezTo>
                    <a:lnTo>
                      <a:pt x="1968500" y="1447800"/>
                    </a:lnTo>
                    <a:cubicBezTo>
                      <a:pt x="1955800" y="1447800"/>
                      <a:pt x="1955800" y="1447800"/>
                      <a:pt x="1943100" y="1447800"/>
                    </a:cubicBezTo>
                    <a:lnTo>
                      <a:pt x="1828800" y="2133600"/>
                    </a:lnTo>
                    <a:cubicBezTo>
                      <a:pt x="1828800" y="2209800"/>
                      <a:pt x="1765300" y="2260600"/>
                      <a:pt x="1689100" y="2260600"/>
                    </a:cubicBezTo>
                    <a:lnTo>
                      <a:pt x="1638300" y="2260600"/>
                    </a:lnTo>
                    <a:cubicBezTo>
                      <a:pt x="1625600" y="2260600"/>
                      <a:pt x="1625600" y="2247900"/>
                      <a:pt x="1612900" y="2247900"/>
                    </a:cubicBezTo>
                    <a:cubicBezTo>
                      <a:pt x="1612900" y="2235200"/>
                      <a:pt x="1600200" y="2235200"/>
                      <a:pt x="1600200" y="2222500"/>
                    </a:cubicBezTo>
                    <a:lnTo>
                      <a:pt x="1676400" y="1409700"/>
                    </a:lnTo>
                    <a:lnTo>
                      <a:pt x="1739900" y="965200"/>
                    </a:lnTo>
                  </a:path>
                </a:pathLst>
              </a:custGeom>
              <a:solidFill>
                <a:srgbClr val="56AEFF"/>
              </a:solidFill>
            </p:spPr>
          </p:sp>
        </p:grpSp>
      </p:grpSp>
      <p:sp>
        <p:nvSpPr>
          <p:cNvPr id="11" name="TextBox 11"/>
          <p:cNvSpPr txBox="1"/>
          <p:nvPr/>
        </p:nvSpPr>
        <p:spPr>
          <a:xfrm>
            <a:off x="2350263" y="6676562"/>
            <a:ext cx="3238670" cy="1593515"/>
          </a:xfrm>
          <a:prstGeom prst="rect">
            <a:avLst/>
          </a:prstGeom>
        </p:spPr>
        <p:txBody>
          <a:bodyPr lIns="0" tIns="0" rIns="0" bIns="0" rtlCol="0" anchor="t">
            <a:spAutoFit/>
          </a:bodyPr>
          <a:lstStyle/>
          <a:p>
            <a:pPr marL="0" lvl="0" indent="0" algn="ctr">
              <a:lnSpc>
                <a:spcPts val="12506"/>
              </a:lnSpc>
              <a:spcBef>
                <a:spcPct val="0"/>
              </a:spcBef>
            </a:pPr>
            <a:r>
              <a:rPr lang="en-US" sz="10421">
                <a:solidFill>
                  <a:srgbClr val="FFFFFF"/>
                </a:solidFill>
                <a:latin typeface="Now Bold"/>
              </a:rPr>
              <a:t>20</a:t>
            </a:r>
            <a:r>
              <a:rPr lang="en-US" sz="10421" u="none" strike="noStrike">
                <a:solidFill>
                  <a:srgbClr val="FFFFFF"/>
                </a:solidFill>
                <a:latin typeface="Now Bold"/>
              </a:rPr>
              <a:t>%</a:t>
            </a:r>
          </a:p>
        </p:txBody>
      </p:sp>
      <p:grpSp>
        <p:nvGrpSpPr>
          <p:cNvPr id="12" name="Group 12"/>
          <p:cNvGrpSpPr/>
          <p:nvPr/>
        </p:nvGrpSpPr>
        <p:grpSpPr>
          <a:xfrm>
            <a:off x="2483078" y="8270077"/>
            <a:ext cx="2973040" cy="505780"/>
            <a:chOff x="0" y="0"/>
            <a:chExt cx="3964054" cy="674374"/>
          </a:xfrm>
        </p:grpSpPr>
        <p:grpSp>
          <p:nvGrpSpPr>
            <p:cNvPr id="13" name="Group 13"/>
            <p:cNvGrpSpPr>
              <a:grpSpLocks noChangeAspect="1"/>
            </p:cNvGrpSpPr>
            <p:nvPr/>
          </p:nvGrpSpPr>
          <p:grpSpPr>
            <a:xfrm>
              <a:off x="0" y="0"/>
              <a:ext cx="3964054" cy="674374"/>
              <a:chOff x="0" y="0"/>
              <a:chExt cx="13271500" cy="2257778"/>
            </a:xfrm>
          </p:grpSpPr>
          <p:sp>
            <p:nvSpPr>
              <p:cNvPr id="14" name="Freeform 14"/>
              <p:cNvSpPr/>
              <p:nvPr/>
            </p:nvSpPr>
            <p:spPr>
              <a:xfrm>
                <a:off x="12700" y="0"/>
                <a:ext cx="2578100" cy="2260600"/>
              </a:xfrm>
              <a:custGeom>
                <a:avLst/>
                <a:gdLst/>
                <a:ahLst/>
                <a:cxnLst/>
                <a:rect l="l" t="t" r="r" b="b"/>
                <a:pathLst>
                  <a:path w="2578100" h="22606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65200"/>
                    </a:moveTo>
                    <a:cubicBezTo>
                      <a:pt x="1739900" y="965200"/>
                      <a:pt x="1727200" y="952500"/>
                      <a:pt x="1727200" y="965200"/>
                    </a:cubicBez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84400" y="965200"/>
                    </a:lnTo>
                    <a:cubicBezTo>
                      <a:pt x="2184400" y="952500"/>
                      <a:pt x="2171700" y="965200"/>
                      <a:pt x="2171700" y="965200"/>
                    </a:cubicBezTo>
                    <a:lnTo>
                      <a:pt x="2235200" y="1409700"/>
                    </a:lnTo>
                    <a:lnTo>
                      <a:pt x="2311400" y="2222500"/>
                    </a:lnTo>
                    <a:cubicBezTo>
                      <a:pt x="2311400" y="2235200"/>
                      <a:pt x="2298700" y="2235200"/>
                      <a:pt x="2298700" y="2247900"/>
                    </a:cubicBezTo>
                    <a:cubicBezTo>
                      <a:pt x="2286000" y="2247900"/>
                      <a:pt x="2286000" y="2260600"/>
                      <a:pt x="2273300" y="2260600"/>
                    </a:cubicBezTo>
                    <a:lnTo>
                      <a:pt x="2222500" y="2260600"/>
                    </a:lnTo>
                    <a:cubicBezTo>
                      <a:pt x="2146300" y="2260600"/>
                      <a:pt x="2082800" y="2209800"/>
                      <a:pt x="2082800" y="2133600"/>
                    </a:cubicBezTo>
                    <a:lnTo>
                      <a:pt x="1968500" y="1447800"/>
                    </a:lnTo>
                    <a:cubicBezTo>
                      <a:pt x="1955800" y="1447800"/>
                      <a:pt x="1955800" y="1447800"/>
                      <a:pt x="1943100" y="1447800"/>
                    </a:cubicBezTo>
                    <a:lnTo>
                      <a:pt x="1828800" y="2133600"/>
                    </a:lnTo>
                    <a:cubicBezTo>
                      <a:pt x="1828800" y="2209800"/>
                      <a:pt x="1765300" y="2260600"/>
                      <a:pt x="1689100" y="2260600"/>
                    </a:cubicBezTo>
                    <a:lnTo>
                      <a:pt x="1638300" y="2260600"/>
                    </a:lnTo>
                    <a:cubicBezTo>
                      <a:pt x="1625600" y="2260600"/>
                      <a:pt x="1625600" y="2247900"/>
                      <a:pt x="1612900" y="2247900"/>
                    </a:cubicBezTo>
                    <a:cubicBezTo>
                      <a:pt x="1612900" y="2235200"/>
                      <a:pt x="1600200" y="2235200"/>
                      <a:pt x="1600200" y="2222500"/>
                    </a:cubicBezTo>
                    <a:lnTo>
                      <a:pt x="1676400" y="1409700"/>
                    </a:lnTo>
                    <a:lnTo>
                      <a:pt x="1739900" y="965200"/>
                    </a:lnTo>
                  </a:path>
                </a:pathLst>
              </a:custGeom>
              <a:solidFill>
                <a:srgbClr val="FFFFFF"/>
              </a:solidFill>
            </p:spPr>
          </p:sp>
          <p:sp>
            <p:nvSpPr>
              <p:cNvPr id="15" name="Freeform 15"/>
              <p:cNvSpPr/>
              <p:nvPr/>
            </p:nvSpPr>
            <p:spPr>
              <a:xfrm>
                <a:off x="2679700" y="0"/>
                <a:ext cx="10579100" cy="2260600"/>
              </a:xfrm>
              <a:custGeom>
                <a:avLst/>
                <a:gdLst/>
                <a:ahLst/>
                <a:cxnLst/>
                <a:rect l="l" t="t" r="r" b="b"/>
                <a:pathLst>
                  <a:path w="10579100" h="22606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65200"/>
                    </a:moveTo>
                    <a:cubicBezTo>
                      <a:pt x="1739900" y="965200"/>
                      <a:pt x="1727200" y="952500"/>
                      <a:pt x="1727200" y="965200"/>
                    </a:cubicBez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84400" y="965200"/>
                    </a:lnTo>
                    <a:cubicBezTo>
                      <a:pt x="2184400" y="952500"/>
                      <a:pt x="2171700" y="965200"/>
                      <a:pt x="2171700" y="965200"/>
                    </a:cubicBezTo>
                    <a:lnTo>
                      <a:pt x="2235200" y="1409700"/>
                    </a:lnTo>
                    <a:lnTo>
                      <a:pt x="2311400" y="2222500"/>
                    </a:lnTo>
                    <a:cubicBezTo>
                      <a:pt x="2311400" y="2235200"/>
                      <a:pt x="2298700" y="2235200"/>
                      <a:pt x="2298700" y="2247900"/>
                    </a:cubicBezTo>
                    <a:cubicBezTo>
                      <a:pt x="2286000" y="2247900"/>
                      <a:pt x="2286000" y="2260600"/>
                      <a:pt x="2273300" y="2260600"/>
                    </a:cubicBezTo>
                    <a:lnTo>
                      <a:pt x="2222500" y="2260600"/>
                    </a:lnTo>
                    <a:cubicBezTo>
                      <a:pt x="2146300" y="2260600"/>
                      <a:pt x="2082800" y="2209800"/>
                      <a:pt x="2082800" y="2133600"/>
                    </a:cubicBezTo>
                    <a:lnTo>
                      <a:pt x="1968500" y="1447800"/>
                    </a:lnTo>
                    <a:cubicBezTo>
                      <a:pt x="1955800" y="1447800"/>
                      <a:pt x="1955800" y="1447800"/>
                      <a:pt x="1943100" y="1447800"/>
                    </a:cubicBezTo>
                    <a:lnTo>
                      <a:pt x="1828800" y="2133600"/>
                    </a:lnTo>
                    <a:cubicBezTo>
                      <a:pt x="1828800" y="2209800"/>
                      <a:pt x="1765300" y="2260600"/>
                      <a:pt x="1689100" y="2260600"/>
                    </a:cubicBezTo>
                    <a:lnTo>
                      <a:pt x="1638300" y="2260600"/>
                    </a:lnTo>
                    <a:cubicBezTo>
                      <a:pt x="1625600" y="2260600"/>
                      <a:pt x="1625600" y="2247900"/>
                      <a:pt x="1612900" y="2247900"/>
                    </a:cubicBezTo>
                    <a:cubicBezTo>
                      <a:pt x="1612900" y="2235200"/>
                      <a:pt x="1600200" y="2235200"/>
                      <a:pt x="1600200" y="2222500"/>
                    </a:cubicBezTo>
                    <a:lnTo>
                      <a:pt x="1676400" y="1409700"/>
                    </a:lnTo>
                    <a:lnTo>
                      <a:pt x="1739900" y="965200"/>
                    </a:lnTo>
                    <a:moveTo>
                      <a:pt x="3289300" y="0"/>
                    </a:moveTo>
                    <a:cubicBezTo>
                      <a:pt x="3175000" y="0"/>
                      <a:pt x="3073400" y="88900"/>
                      <a:pt x="3073400" y="215900"/>
                    </a:cubicBezTo>
                    <a:lnTo>
                      <a:pt x="3073400" y="279400"/>
                    </a:lnTo>
                    <a:cubicBezTo>
                      <a:pt x="3073400" y="393700"/>
                      <a:pt x="3175000" y="495300"/>
                      <a:pt x="3289300" y="495300"/>
                    </a:cubicBezTo>
                    <a:cubicBezTo>
                      <a:pt x="3403600" y="495300"/>
                      <a:pt x="3505200" y="393700"/>
                      <a:pt x="3505200" y="279400"/>
                    </a:cubicBezTo>
                    <a:lnTo>
                      <a:pt x="3505200" y="215900"/>
                    </a:lnTo>
                    <a:cubicBezTo>
                      <a:pt x="3505200" y="88900"/>
                      <a:pt x="3403600" y="0"/>
                      <a:pt x="3289300" y="0"/>
                    </a:cubicBezTo>
                    <a:moveTo>
                      <a:pt x="3073400" y="965200"/>
                    </a:moveTo>
                    <a:cubicBezTo>
                      <a:pt x="3073400" y="965200"/>
                      <a:pt x="3060700" y="952500"/>
                      <a:pt x="3060700" y="965200"/>
                    </a:cubicBezTo>
                    <a:lnTo>
                      <a:pt x="2908300" y="1320800"/>
                    </a:lnTo>
                    <a:cubicBezTo>
                      <a:pt x="2882900" y="1371600"/>
                      <a:pt x="2832100" y="1409700"/>
                      <a:pt x="2768600" y="1409700"/>
                    </a:cubicBezTo>
                    <a:lnTo>
                      <a:pt x="2705100" y="1409700"/>
                    </a:lnTo>
                    <a:cubicBezTo>
                      <a:pt x="2692400" y="1409700"/>
                      <a:pt x="2679700" y="1409700"/>
                      <a:pt x="2679700" y="1397000"/>
                    </a:cubicBezTo>
                    <a:cubicBezTo>
                      <a:pt x="2667000" y="1384300"/>
                      <a:pt x="2667000" y="1371600"/>
                      <a:pt x="2679700" y="1358900"/>
                    </a:cubicBezTo>
                    <a:lnTo>
                      <a:pt x="2870200" y="914400"/>
                    </a:lnTo>
                    <a:lnTo>
                      <a:pt x="2933700" y="736600"/>
                    </a:lnTo>
                    <a:cubicBezTo>
                      <a:pt x="2984500" y="635000"/>
                      <a:pt x="3086100" y="558800"/>
                      <a:pt x="3200400" y="558800"/>
                    </a:cubicBezTo>
                    <a:lnTo>
                      <a:pt x="3378200" y="558800"/>
                    </a:lnTo>
                    <a:cubicBezTo>
                      <a:pt x="3492500" y="558800"/>
                      <a:pt x="3594100" y="635000"/>
                      <a:pt x="3644900" y="736600"/>
                    </a:cubicBezTo>
                    <a:lnTo>
                      <a:pt x="3708400" y="914400"/>
                    </a:lnTo>
                    <a:lnTo>
                      <a:pt x="3898900" y="1358900"/>
                    </a:lnTo>
                    <a:cubicBezTo>
                      <a:pt x="3911600" y="1371600"/>
                      <a:pt x="3911600" y="1384300"/>
                      <a:pt x="3898900" y="1397000"/>
                    </a:cubicBezTo>
                    <a:cubicBezTo>
                      <a:pt x="3898900" y="1409700"/>
                      <a:pt x="3886200" y="1409700"/>
                      <a:pt x="3873500" y="1409700"/>
                    </a:cubicBezTo>
                    <a:lnTo>
                      <a:pt x="3810000" y="1409700"/>
                    </a:lnTo>
                    <a:cubicBezTo>
                      <a:pt x="3746500" y="1409700"/>
                      <a:pt x="3695700" y="1371600"/>
                      <a:pt x="3670300" y="1320800"/>
                    </a:cubicBezTo>
                    <a:lnTo>
                      <a:pt x="3517900" y="965200"/>
                    </a:lnTo>
                    <a:cubicBezTo>
                      <a:pt x="3517900" y="952500"/>
                      <a:pt x="3505200" y="965200"/>
                      <a:pt x="3505200" y="965200"/>
                    </a:cubicBezTo>
                    <a:lnTo>
                      <a:pt x="3568700" y="1409700"/>
                    </a:lnTo>
                    <a:lnTo>
                      <a:pt x="3644900" y="2222500"/>
                    </a:lnTo>
                    <a:cubicBezTo>
                      <a:pt x="3644900" y="2235200"/>
                      <a:pt x="3632200" y="2235200"/>
                      <a:pt x="3632200" y="2247900"/>
                    </a:cubicBezTo>
                    <a:cubicBezTo>
                      <a:pt x="3619500" y="2247900"/>
                      <a:pt x="3619500" y="2260600"/>
                      <a:pt x="3606800" y="2260600"/>
                    </a:cubicBezTo>
                    <a:lnTo>
                      <a:pt x="3556000" y="2260600"/>
                    </a:lnTo>
                    <a:cubicBezTo>
                      <a:pt x="3479800" y="2260600"/>
                      <a:pt x="3416300" y="2209800"/>
                      <a:pt x="3416300" y="2133600"/>
                    </a:cubicBezTo>
                    <a:lnTo>
                      <a:pt x="3302000" y="1447800"/>
                    </a:lnTo>
                    <a:cubicBezTo>
                      <a:pt x="3289300" y="1447800"/>
                      <a:pt x="3289300" y="1447800"/>
                      <a:pt x="3276600" y="1447800"/>
                    </a:cubicBezTo>
                    <a:lnTo>
                      <a:pt x="3162300" y="2133600"/>
                    </a:lnTo>
                    <a:cubicBezTo>
                      <a:pt x="3162300" y="2209800"/>
                      <a:pt x="3098800" y="2260600"/>
                      <a:pt x="3022600" y="2260600"/>
                    </a:cubicBezTo>
                    <a:lnTo>
                      <a:pt x="2971800" y="2260600"/>
                    </a:lnTo>
                    <a:cubicBezTo>
                      <a:pt x="2959100" y="2260600"/>
                      <a:pt x="2959100" y="2247900"/>
                      <a:pt x="2946400" y="2247900"/>
                    </a:cubicBezTo>
                    <a:cubicBezTo>
                      <a:pt x="2946400" y="2235200"/>
                      <a:pt x="2933700" y="2235200"/>
                      <a:pt x="2933700" y="2222500"/>
                    </a:cubicBezTo>
                    <a:lnTo>
                      <a:pt x="3009900" y="1409700"/>
                    </a:lnTo>
                    <a:lnTo>
                      <a:pt x="3073400" y="965200"/>
                    </a:lnTo>
                    <a:moveTo>
                      <a:pt x="4622800" y="0"/>
                    </a:moveTo>
                    <a:cubicBezTo>
                      <a:pt x="4508500" y="0"/>
                      <a:pt x="4406900" y="88900"/>
                      <a:pt x="4406900" y="215900"/>
                    </a:cubicBezTo>
                    <a:lnTo>
                      <a:pt x="4406900" y="279400"/>
                    </a:lnTo>
                    <a:cubicBezTo>
                      <a:pt x="4406900" y="393700"/>
                      <a:pt x="4508500" y="495300"/>
                      <a:pt x="4622800" y="495300"/>
                    </a:cubicBezTo>
                    <a:cubicBezTo>
                      <a:pt x="4737100" y="495300"/>
                      <a:pt x="4838700" y="393700"/>
                      <a:pt x="4838700" y="279400"/>
                    </a:cubicBezTo>
                    <a:lnTo>
                      <a:pt x="4838700" y="215900"/>
                    </a:lnTo>
                    <a:cubicBezTo>
                      <a:pt x="4838700" y="88900"/>
                      <a:pt x="4737100" y="0"/>
                      <a:pt x="4622800" y="0"/>
                    </a:cubicBezTo>
                    <a:moveTo>
                      <a:pt x="4406900" y="965200"/>
                    </a:moveTo>
                    <a:cubicBezTo>
                      <a:pt x="4406900" y="965200"/>
                      <a:pt x="4394200" y="952500"/>
                      <a:pt x="4394200" y="965200"/>
                    </a:cubicBezTo>
                    <a:lnTo>
                      <a:pt x="4241800" y="1320800"/>
                    </a:lnTo>
                    <a:cubicBezTo>
                      <a:pt x="4216400" y="1371600"/>
                      <a:pt x="4165600" y="1409700"/>
                      <a:pt x="4102100" y="1409700"/>
                    </a:cubicBezTo>
                    <a:lnTo>
                      <a:pt x="4038600" y="1409700"/>
                    </a:lnTo>
                    <a:cubicBezTo>
                      <a:pt x="4025900" y="1409700"/>
                      <a:pt x="4013200" y="1409700"/>
                      <a:pt x="4013200" y="1397000"/>
                    </a:cubicBezTo>
                    <a:cubicBezTo>
                      <a:pt x="4000500" y="1384300"/>
                      <a:pt x="4000500" y="1371600"/>
                      <a:pt x="4013200" y="1358900"/>
                    </a:cubicBezTo>
                    <a:lnTo>
                      <a:pt x="4203700" y="914400"/>
                    </a:lnTo>
                    <a:lnTo>
                      <a:pt x="4267200" y="736600"/>
                    </a:lnTo>
                    <a:cubicBezTo>
                      <a:pt x="4318000" y="635000"/>
                      <a:pt x="4419600" y="558800"/>
                      <a:pt x="4533900" y="558800"/>
                    </a:cubicBezTo>
                    <a:lnTo>
                      <a:pt x="4711700" y="558800"/>
                    </a:lnTo>
                    <a:cubicBezTo>
                      <a:pt x="4826000" y="558800"/>
                      <a:pt x="4927600" y="635000"/>
                      <a:pt x="4978400" y="736600"/>
                    </a:cubicBezTo>
                    <a:lnTo>
                      <a:pt x="5041900" y="914400"/>
                    </a:lnTo>
                    <a:lnTo>
                      <a:pt x="5232400" y="1358900"/>
                    </a:lnTo>
                    <a:cubicBezTo>
                      <a:pt x="5245100" y="1371600"/>
                      <a:pt x="5245100" y="1384300"/>
                      <a:pt x="5232400" y="1397000"/>
                    </a:cubicBezTo>
                    <a:cubicBezTo>
                      <a:pt x="5232400" y="1409700"/>
                      <a:pt x="5219700" y="1409700"/>
                      <a:pt x="5207000" y="1409700"/>
                    </a:cubicBezTo>
                    <a:lnTo>
                      <a:pt x="5143500" y="1409700"/>
                    </a:lnTo>
                    <a:cubicBezTo>
                      <a:pt x="5080000" y="1409700"/>
                      <a:pt x="5029200" y="1371600"/>
                      <a:pt x="5003800" y="1320800"/>
                    </a:cubicBezTo>
                    <a:lnTo>
                      <a:pt x="4851400" y="965200"/>
                    </a:lnTo>
                    <a:cubicBezTo>
                      <a:pt x="4851400" y="952500"/>
                      <a:pt x="4838700" y="965200"/>
                      <a:pt x="4838700" y="965200"/>
                    </a:cubicBezTo>
                    <a:lnTo>
                      <a:pt x="4902200" y="1409700"/>
                    </a:lnTo>
                    <a:lnTo>
                      <a:pt x="4978400" y="2222500"/>
                    </a:lnTo>
                    <a:cubicBezTo>
                      <a:pt x="4978400" y="2235200"/>
                      <a:pt x="4965700" y="2235200"/>
                      <a:pt x="4965700" y="2247900"/>
                    </a:cubicBezTo>
                    <a:cubicBezTo>
                      <a:pt x="4953000" y="2247900"/>
                      <a:pt x="4953000" y="2260600"/>
                      <a:pt x="4940300" y="2260600"/>
                    </a:cubicBezTo>
                    <a:lnTo>
                      <a:pt x="4889500" y="2260600"/>
                    </a:lnTo>
                    <a:cubicBezTo>
                      <a:pt x="4813300" y="2260600"/>
                      <a:pt x="4749800" y="2209800"/>
                      <a:pt x="4749800" y="2133600"/>
                    </a:cubicBezTo>
                    <a:lnTo>
                      <a:pt x="4635500" y="1447800"/>
                    </a:lnTo>
                    <a:cubicBezTo>
                      <a:pt x="4622800" y="1447800"/>
                      <a:pt x="4622800" y="1447800"/>
                      <a:pt x="4610100" y="1447800"/>
                    </a:cubicBezTo>
                    <a:lnTo>
                      <a:pt x="4495800" y="2133600"/>
                    </a:lnTo>
                    <a:cubicBezTo>
                      <a:pt x="4495800" y="2209800"/>
                      <a:pt x="4432300" y="2260600"/>
                      <a:pt x="4356100" y="2260600"/>
                    </a:cubicBezTo>
                    <a:lnTo>
                      <a:pt x="4305300" y="2260600"/>
                    </a:lnTo>
                    <a:cubicBezTo>
                      <a:pt x="4292600" y="2260600"/>
                      <a:pt x="4292600" y="2247900"/>
                      <a:pt x="4279900" y="2247900"/>
                    </a:cubicBezTo>
                    <a:cubicBezTo>
                      <a:pt x="4279900" y="2235200"/>
                      <a:pt x="4267200" y="2235200"/>
                      <a:pt x="4267200" y="2222500"/>
                    </a:cubicBezTo>
                    <a:lnTo>
                      <a:pt x="4343400" y="1409700"/>
                    </a:lnTo>
                    <a:lnTo>
                      <a:pt x="4406900" y="965200"/>
                    </a:lnTo>
                    <a:moveTo>
                      <a:pt x="5956300" y="0"/>
                    </a:moveTo>
                    <a:cubicBezTo>
                      <a:pt x="5842000" y="0"/>
                      <a:pt x="5740400" y="88900"/>
                      <a:pt x="5740400" y="215900"/>
                    </a:cubicBezTo>
                    <a:lnTo>
                      <a:pt x="5740400" y="279400"/>
                    </a:lnTo>
                    <a:cubicBezTo>
                      <a:pt x="5740400" y="393700"/>
                      <a:pt x="5842000" y="495300"/>
                      <a:pt x="5956300" y="495300"/>
                    </a:cubicBezTo>
                    <a:cubicBezTo>
                      <a:pt x="6070600" y="495300"/>
                      <a:pt x="6172200" y="393700"/>
                      <a:pt x="6172200" y="279400"/>
                    </a:cubicBezTo>
                    <a:lnTo>
                      <a:pt x="6172200" y="215900"/>
                    </a:lnTo>
                    <a:cubicBezTo>
                      <a:pt x="6172200" y="88900"/>
                      <a:pt x="6070600" y="0"/>
                      <a:pt x="5956300" y="0"/>
                    </a:cubicBezTo>
                    <a:moveTo>
                      <a:pt x="5740400" y="965200"/>
                    </a:moveTo>
                    <a:cubicBezTo>
                      <a:pt x="5740400" y="965200"/>
                      <a:pt x="5727700" y="952500"/>
                      <a:pt x="5727700" y="965200"/>
                    </a:cubicBezTo>
                    <a:lnTo>
                      <a:pt x="5575300" y="1320800"/>
                    </a:lnTo>
                    <a:cubicBezTo>
                      <a:pt x="5549900" y="1371600"/>
                      <a:pt x="5499100" y="1409700"/>
                      <a:pt x="5435600" y="1409700"/>
                    </a:cubicBezTo>
                    <a:lnTo>
                      <a:pt x="5372100" y="1409700"/>
                    </a:lnTo>
                    <a:cubicBezTo>
                      <a:pt x="5359400" y="1409700"/>
                      <a:pt x="5346700" y="1409700"/>
                      <a:pt x="5346700" y="1397000"/>
                    </a:cubicBezTo>
                    <a:cubicBezTo>
                      <a:pt x="5334000" y="1384300"/>
                      <a:pt x="5334000" y="1371600"/>
                      <a:pt x="5346700" y="1358900"/>
                    </a:cubicBezTo>
                    <a:lnTo>
                      <a:pt x="5537200" y="914400"/>
                    </a:lnTo>
                    <a:lnTo>
                      <a:pt x="5600700" y="736600"/>
                    </a:lnTo>
                    <a:cubicBezTo>
                      <a:pt x="5651500" y="635000"/>
                      <a:pt x="5753100" y="558800"/>
                      <a:pt x="5867400" y="558800"/>
                    </a:cubicBezTo>
                    <a:lnTo>
                      <a:pt x="6045200" y="558800"/>
                    </a:lnTo>
                    <a:cubicBezTo>
                      <a:pt x="6159500" y="558800"/>
                      <a:pt x="6261100" y="635000"/>
                      <a:pt x="6311900" y="736600"/>
                    </a:cubicBezTo>
                    <a:lnTo>
                      <a:pt x="6375400" y="914400"/>
                    </a:lnTo>
                    <a:lnTo>
                      <a:pt x="6565900" y="1358900"/>
                    </a:lnTo>
                    <a:cubicBezTo>
                      <a:pt x="6578600" y="1371600"/>
                      <a:pt x="6578600" y="1384300"/>
                      <a:pt x="6565900" y="1397000"/>
                    </a:cubicBezTo>
                    <a:cubicBezTo>
                      <a:pt x="6565900" y="1409700"/>
                      <a:pt x="6553200" y="1409700"/>
                      <a:pt x="6540500" y="1409700"/>
                    </a:cubicBezTo>
                    <a:lnTo>
                      <a:pt x="6477000" y="1409700"/>
                    </a:lnTo>
                    <a:cubicBezTo>
                      <a:pt x="6413500" y="1409700"/>
                      <a:pt x="6362700" y="1371600"/>
                      <a:pt x="6337300" y="1320800"/>
                    </a:cubicBezTo>
                    <a:lnTo>
                      <a:pt x="6184900" y="965200"/>
                    </a:lnTo>
                    <a:cubicBezTo>
                      <a:pt x="6184900" y="952500"/>
                      <a:pt x="6172200" y="965200"/>
                      <a:pt x="6172200" y="965200"/>
                    </a:cubicBezTo>
                    <a:lnTo>
                      <a:pt x="6235700" y="1409700"/>
                    </a:lnTo>
                    <a:lnTo>
                      <a:pt x="6311900" y="2222500"/>
                    </a:lnTo>
                    <a:cubicBezTo>
                      <a:pt x="6311900" y="2235200"/>
                      <a:pt x="6299200" y="2235200"/>
                      <a:pt x="6299200" y="2247900"/>
                    </a:cubicBezTo>
                    <a:cubicBezTo>
                      <a:pt x="6286500" y="2247900"/>
                      <a:pt x="6286500" y="2260600"/>
                      <a:pt x="6273800" y="2260600"/>
                    </a:cubicBezTo>
                    <a:lnTo>
                      <a:pt x="6223000" y="2260600"/>
                    </a:lnTo>
                    <a:cubicBezTo>
                      <a:pt x="6146800" y="2260600"/>
                      <a:pt x="6083300" y="2209800"/>
                      <a:pt x="6083300" y="2133600"/>
                    </a:cubicBezTo>
                    <a:lnTo>
                      <a:pt x="5969000" y="1447800"/>
                    </a:lnTo>
                    <a:cubicBezTo>
                      <a:pt x="5956300" y="1447800"/>
                      <a:pt x="5956300" y="1447800"/>
                      <a:pt x="5943600" y="1447800"/>
                    </a:cubicBezTo>
                    <a:lnTo>
                      <a:pt x="5829300" y="2133600"/>
                    </a:lnTo>
                    <a:cubicBezTo>
                      <a:pt x="5829300" y="2209800"/>
                      <a:pt x="5765800" y="2260600"/>
                      <a:pt x="5689600" y="2260600"/>
                    </a:cubicBezTo>
                    <a:lnTo>
                      <a:pt x="5638800" y="2260600"/>
                    </a:lnTo>
                    <a:cubicBezTo>
                      <a:pt x="5626100" y="2260600"/>
                      <a:pt x="5626100" y="2247900"/>
                      <a:pt x="5613400" y="2247900"/>
                    </a:cubicBezTo>
                    <a:cubicBezTo>
                      <a:pt x="5613400" y="2235200"/>
                      <a:pt x="5600700" y="2235200"/>
                      <a:pt x="5600700" y="2222500"/>
                    </a:cubicBezTo>
                    <a:lnTo>
                      <a:pt x="5676900" y="1409700"/>
                    </a:lnTo>
                    <a:lnTo>
                      <a:pt x="5740400" y="965200"/>
                    </a:lnTo>
                    <a:moveTo>
                      <a:pt x="7289800" y="0"/>
                    </a:moveTo>
                    <a:cubicBezTo>
                      <a:pt x="7175500" y="0"/>
                      <a:pt x="7073900" y="88900"/>
                      <a:pt x="7073900" y="215900"/>
                    </a:cubicBezTo>
                    <a:lnTo>
                      <a:pt x="7073900" y="279400"/>
                    </a:lnTo>
                    <a:cubicBezTo>
                      <a:pt x="7073900" y="393700"/>
                      <a:pt x="7175500" y="495300"/>
                      <a:pt x="7289800" y="495300"/>
                    </a:cubicBezTo>
                    <a:cubicBezTo>
                      <a:pt x="7404100" y="495300"/>
                      <a:pt x="7505700" y="393700"/>
                      <a:pt x="7505700" y="279400"/>
                    </a:cubicBezTo>
                    <a:lnTo>
                      <a:pt x="7505700" y="215900"/>
                    </a:lnTo>
                    <a:cubicBezTo>
                      <a:pt x="7505700" y="88900"/>
                      <a:pt x="7404100" y="0"/>
                      <a:pt x="7289800" y="0"/>
                    </a:cubicBezTo>
                    <a:moveTo>
                      <a:pt x="7073900" y="965200"/>
                    </a:moveTo>
                    <a:cubicBezTo>
                      <a:pt x="7073900" y="965200"/>
                      <a:pt x="7061200" y="952500"/>
                      <a:pt x="7061200" y="965200"/>
                    </a:cubicBezTo>
                    <a:lnTo>
                      <a:pt x="6908800" y="1320800"/>
                    </a:lnTo>
                    <a:cubicBezTo>
                      <a:pt x="6883400" y="1371600"/>
                      <a:pt x="6832600" y="1409700"/>
                      <a:pt x="6769100" y="1409700"/>
                    </a:cubicBezTo>
                    <a:lnTo>
                      <a:pt x="6705600" y="1409700"/>
                    </a:lnTo>
                    <a:cubicBezTo>
                      <a:pt x="6692900" y="1409700"/>
                      <a:pt x="6680200" y="1409700"/>
                      <a:pt x="6680200" y="1397000"/>
                    </a:cubicBezTo>
                    <a:cubicBezTo>
                      <a:pt x="6667500" y="1384300"/>
                      <a:pt x="6667500" y="1371600"/>
                      <a:pt x="6680200" y="1358900"/>
                    </a:cubicBezTo>
                    <a:lnTo>
                      <a:pt x="6870700" y="914400"/>
                    </a:lnTo>
                    <a:lnTo>
                      <a:pt x="6934200" y="736600"/>
                    </a:lnTo>
                    <a:cubicBezTo>
                      <a:pt x="6985000" y="635000"/>
                      <a:pt x="7086600" y="558800"/>
                      <a:pt x="7200900" y="558800"/>
                    </a:cubicBezTo>
                    <a:lnTo>
                      <a:pt x="7378700" y="558800"/>
                    </a:lnTo>
                    <a:cubicBezTo>
                      <a:pt x="7493000" y="558800"/>
                      <a:pt x="7594600" y="635000"/>
                      <a:pt x="7645400" y="736600"/>
                    </a:cubicBezTo>
                    <a:lnTo>
                      <a:pt x="7708900" y="914400"/>
                    </a:lnTo>
                    <a:lnTo>
                      <a:pt x="7899400" y="1358900"/>
                    </a:lnTo>
                    <a:cubicBezTo>
                      <a:pt x="7912100" y="1371600"/>
                      <a:pt x="7912100" y="1384300"/>
                      <a:pt x="7899400" y="1397000"/>
                    </a:cubicBezTo>
                    <a:cubicBezTo>
                      <a:pt x="7899400" y="1409700"/>
                      <a:pt x="7886700" y="1409700"/>
                      <a:pt x="7874000" y="1409700"/>
                    </a:cubicBezTo>
                    <a:lnTo>
                      <a:pt x="7810500" y="1409700"/>
                    </a:lnTo>
                    <a:cubicBezTo>
                      <a:pt x="7747000" y="1409700"/>
                      <a:pt x="7696200" y="1371600"/>
                      <a:pt x="7670800" y="1320800"/>
                    </a:cubicBezTo>
                    <a:lnTo>
                      <a:pt x="7518400" y="965200"/>
                    </a:lnTo>
                    <a:cubicBezTo>
                      <a:pt x="7518400" y="952500"/>
                      <a:pt x="7505700" y="965200"/>
                      <a:pt x="7505700" y="965200"/>
                    </a:cubicBezTo>
                    <a:lnTo>
                      <a:pt x="7569200" y="1409700"/>
                    </a:lnTo>
                    <a:lnTo>
                      <a:pt x="7645400" y="2222500"/>
                    </a:lnTo>
                    <a:cubicBezTo>
                      <a:pt x="7645400" y="2235200"/>
                      <a:pt x="7632700" y="2235200"/>
                      <a:pt x="7632700" y="2247900"/>
                    </a:cubicBezTo>
                    <a:cubicBezTo>
                      <a:pt x="7620000" y="2247900"/>
                      <a:pt x="7620000" y="2260600"/>
                      <a:pt x="7607300" y="2260600"/>
                    </a:cubicBezTo>
                    <a:lnTo>
                      <a:pt x="7556500" y="2260600"/>
                    </a:lnTo>
                    <a:cubicBezTo>
                      <a:pt x="7480300" y="2260600"/>
                      <a:pt x="7416800" y="2209800"/>
                      <a:pt x="7416800" y="2133600"/>
                    </a:cubicBezTo>
                    <a:lnTo>
                      <a:pt x="7302500" y="1447800"/>
                    </a:lnTo>
                    <a:cubicBezTo>
                      <a:pt x="7289800" y="1447800"/>
                      <a:pt x="7289800" y="1447800"/>
                      <a:pt x="7277100" y="1447800"/>
                    </a:cubicBezTo>
                    <a:lnTo>
                      <a:pt x="7162800" y="2133600"/>
                    </a:lnTo>
                    <a:cubicBezTo>
                      <a:pt x="7162800" y="2209800"/>
                      <a:pt x="7099300" y="2260600"/>
                      <a:pt x="7023100" y="2260600"/>
                    </a:cubicBezTo>
                    <a:lnTo>
                      <a:pt x="6972300" y="2260600"/>
                    </a:lnTo>
                    <a:cubicBezTo>
                      <a:pt x="6959600" y="2260600"/>
                      <a:pt x="6959600" y="2247900"/>
                      <a:pt x="6946900" y="2247900"/>
                    </a:cubicBezTo>
                    <a:cubicBezTo>
                      <a:pt x="6946900" y="2235200"/>
                      <a:pt x="6934200" y="2235200"/>
                      <a:pt x="6934200" y="2222500"/>
                    </a:cubicBezTo>
                    <a:lnTo>
                      <a:pt x="7010400" y="1409700"/>
                    </a:lnTo>
                    <a:lnTo>
                      <a:pt x="7073900" y="965200"/>
                    </a:lnTo>
                    <a:moveTo>
                      <a:pt x="8623300" y="0"/>
                    </a:moveTo>
                    <a:cubicBezTo>
                      <a:pt x="8509000" y="0"/>
                      <a:pt x="8407400" y="88900"/>
                      <a:pt x="8407400" y="215900"/>
                    </a:cubicBezTo>
                    <a:lnTo>
                      <a:pt x="8407400" y="279400"/>
                    </a:lnTo>
                    <a:cubicBezTo>
                      <a:pt x="8407400" y="393700"/>
                      <a:pt x="8509000" y="495300"/>
                      <a:pt x="8623300" y="495300"/>
                    </a:cubicBezTo>
                    <a:cubicBezTo>
                      <a:pt x="8737600" y="495300"/>
                      <a:pt x="8839200" y="393700"/>
                      <a:pt x="8839200" y="279400"/>
                    </a:cubicBezTo>
                    <a:lnTo>
                      <a:pt x="8839200" y="215900"/>
                    </a:lnTo>
                    <a:cubicBezTo>
                      <a:pt x="8839200" y="88900"/>
                      <a:pt x="8737600" y="0"/>
                      <a:pt x="8623300" y="0"/>
                    </a:cubicBezTo>
                    <a:moveTo>
                      <a:pt x="8407400" y="965200"/>
                    </a:moveTo>
                    <a:cubicBezTo>
                      <a:pt x="8407400" y="965200"/>
                      <a:pt x="8394700" y="952500"/>
                      <a:pt x="8394700" y="965200"/>
                    </a:cubicBezTo>
                    <a:lnTo>
                      <a:pt x="8242300" y="1320800"/>
                    </a:lnTo>
                    <a:cubicBezTo>
                      <a:pt x="8216900" y="1371600"/>
                      <a:pt x="8166100" y="1409700"/>
                      <a:pt x="8102600" y="1409700"/>
                    </a:cubicBezTo>
                    <a:lnTo>
                      <a:pt x="8039100" y="1409700"/>
                    </a:lnTo>
                    <a:cubicBezTo>
                      <a:pt x="8026400" y="1409700"/>
                      <a:pt x="8013700" y="1409700"/>
                      <a:pt x="8013700" y="1397000"/>
                    </a:cubicBezTo>
                    <a:cubicBezTo>
                      <a:pt x="8001000" y="1384300"/>
                      <a:pt x="8001000" y="1371600"/>
                      <a:pt x="8013700" y="1358900"/>
                    </a:cubicBezTo>
                    <a:lnTo>
                      <a:pt x="8204200" y="914400"/>
                    </a:lnTo>
                    <a:lnTo>
                      <a:pt x="8267700" y="736600"/>
                    </a:lnTo>
                    <a:cubicBezTo>
                      <a:pt x="8318500" y="635000"/>
                      <a:pt x="8420100" y="558800"/>
                      <a:pt x="8534400" y="558800"/>
                    </a:cubicBezTo>
                    <a:lnTo>
                      <a:pt x="8712200" y="558800"/>
                    </a:lnTo>
                    <a:cubicBezTo>
                      <a:pt x="8826500" y="558800"/>
                      <a:pt x="8928100" y="635000"/>
                      <a:pt x="8978900" y="736600"/>
                    </a:cubicBezTo>
                    <a:lnTo>
                      <a:pt x="9042400" y="914400"/>
                    </a:lnTo>
                    <a:lnTo>
                      <a:pt x="9232900" y="1358900"/>
                    </a:lnTo>
                    <a:cubicBezTo>
                      <a:pt x="9245600" y="1371600"/>
                      <a:pt x="9245600" y="1384300"/>
                      <a:pt x="9232900" y="1397000"/>
                    </a:cubicBezTo>
                    <a:cubicBezTo>
                      <a:pt x="9232900" y="1409700"/>
                      <a:pt x="9220200" y="1409700"/>
                      <a:pt x="9207500" y="1409700"/>
                    </a:cubicBezTo>
                    <a:lnTo>
                      <a:pt x="9144000" y="1409700"/>
                    </a:lnTo>
                    <a:cubicBezTo>
                      <a:pt x="9080500" y="1409700"/>
                      <a:pt x="9029700" y="1371600"/>
                      <a:pt x="9004300" y="1320800"/>
                    </a:cubicBezTo>
                    <a:lnTo>
                      <a:pt x="8851900" y="965200"/>
                    </a:lnTo>
                    <a:cubicBezTo>
                      <a:pt x="8851900" y="952500"/>
                      <a:pt x="8839200" y="965200"/>
                      <a:pt x="8839200" y="965200"/>
                    </a:cubicBezTo>
                    <a:lnTo>
                      <a:pt x="8902700" y="1409700"/>
                    </a:lnTo>
                    <a:lnTo>
                      <a:pt x="8978900" y="2222500"/>
                    </a:lnTo>
                    <a:cubicBezTo>
                      <a:pt x="8978900" y="2235200"/>
                      <a:pt x="8966200" y="2235200"/>
                      <a:pt x="8966200" y="2247900"/>
                    </a:cubicBezTo>
                    <a:cubicBezTo>
                      <a:pt x="8953500" y="2247900"/>
                      <a:pt x="8953500" y="2260600"/>
                      <a:pt x="8940800" y="2260600"/>
                    </a:cubicBezTo>
                    <a:lnTo>
                      <a:pt x="8890000" y="2260600"/>
                    </a:lnTo>
                    <a:cubicBezTo>
                      <a:pt x="8813800" y="2260600"/>
                      <a:pt x="8750300" y="2209800"/>
                      <a:pt x="8750300" y="2133600"/>
                    </a:cubicBezTo>
                    <a:lnTo>
                      <a:pt x="8636000" y="1447800"/>
                    </a:lnTo>
                    <a:cubicBezTo>
                      <a:pt x="8623300" y="1447800"/>
                      <a:pt x="8623300" y="1447800"/>
                      <a:pt x="8610600" y="1447800"/>
                    </a:cubicBezTo>
                    <a:lnTo>
                      <a:pt x="8496300" y="2133600"/>
                    </a:lnTo>
                    <a:cubicBezTo>
                      <a:pt x="8496300" y="2209800"/>
                      <a:pt x="8432800" y="2260600"/>
                      <a:pt x="8356600" y="2260600"/>
                    </a:cubicBezTo>
                    <a:lnTo>
                      <a:pt x="8305800" y="2260600"/>
                    </a:lnTo>
                    <a:cubicBezTo>
                      <a:pt x="8293100" y="2260600"/>
                      <a:pt x="8293100" y="2247900"/>
                      <a:pt x="8280400" y="2247900"/>
                    </a:cubicBezTo>
                    <a:cubicBezTo>
                      <a:pt x="8280400" y="2235200"/>
                      <a:pt x="8267700" y="2235200"/>
                      <a:pt x="8267700" y="2222500"/>
                    </a:cubicBezTo>
                    <a:lnTo>
                      <a:pt x="8343900" y="1409700"/>
                    </a:lnTo>
                    <a:lnTo>
                      <a:pt x="8407400" y="965200"/>
                    </a:lnTo>
                    <a:moveTo>
                      <a:pt x="9956800" y="0"/>
                    </a:moveTo>
                    <a:cubicBezTo>
                      <a:pt x="9842500" y="0"/>
                      <a:pt x="9740900" y="88900"/>
                      <a:pt x="9740900" y="215900"/>
                    </a:cubicBezTo>
                    <a:lnTo>
                      <a:pt x="9740900" y="279400"/>
                    </a:lnTo>
                    <a:cubicBezTo>
                      <a:pt x="9740900" y="393700"/>
                      <a:pt x="9842500" y="495300"/>
                      <a:pt x="9956800" y="495300"/>
                    </a:cubicBezTo>
                    <a:cubicBezTo>
                      <a:pt x="10071100" y="495300"/>
                      <a:pt x="10172700" y="393700"/>
                      <a:pt x="10172700" y="279400"/>
                    </a:cubicBezTo>
                    <a:lnTo>
                      <a:pt x="10172700" y="215900"/>
                    </a:lnTo>
                    <a:cubicBezTo>
                      <a:pt x="10172700" y="88900"/>
                      <a:pt x="10071100" y="0"/>
                      <a:pt x="9956800" y="0"/>
                    </a:cubicBezTo>
                    <a:moveTo>
                      <a:pt x="9740900" y="965200"/>
                    </a:moveTo>
                    <a:cubicBezTo>
                      <a:pt x="9740900" y="965200"/>
                      <a:pt x="9728200" y="952500"/>
                      <a:pt x="9728200" y="965200"/>
                    </a:cubicBezTo>
                    <a:lnTo>
                      <a:pt x="9575800" y="1320800"/>
                    </a:lnTo>
                    <a:cubicBezTo>
                      <a:pt x="9550400" y="1371600"/>
                      <a:pt x="9499600" y="1409700"/>
                      <a:pt x="9436100" y="1409700"/>
                    </a:cubicBezTo>
                    <a:lnTo>
                      <a:pt x="9372600" y="1409700"/>
                    </a:lnTo>
                    <a:cubicBezTo>
                      <a:pt x="9359900" y="1409700"/>
                      <a:pt x="9347200" y="1409700"/>
                      <a:pt x="9347200" y="1397000"/>
                    </a:cubicBezTo>
                    <a:cubicBezTo>
                      <a:pt x="9334500" y="1384300"/>
                      <a:pt x="9334500" y="1371600"/>
                      <a:pt x="9347200" y="1358900"/>
                    </a:cubicBezTo>
                    <a:lnTo>
                      <a:pt x="9537700" y="914400"/>
                    </a:lnTo>
                    <a:lnTo>
                      <a:pt x="9601200" y="736600"/>
                    </a:lnTo>
                    <a:cubicBezTo>
                      <a:pt x="9652000" y="635000"/>
                      <a:pt x="9753600" y="558800"/>
                      <a:pt x="9867900" y="558800"/>
                    </a:cubicBezTo>
                    <a:lnTo>
                      <a:pt x="10045700" y="558800"/>
                    </a:lnTo>
                    <a:cubicBezTo>
                      <a:pt x="10160000" y="558800"/>
                      <a:pt x="10261600" y="635000"/>
                      <a:pt x="10312400" y="736600"/>
                    </a:cubicBezTo>
                    <a:lnTo>
                      <a:pt x="10375900" y="914400"/>
                    </a:lnTo>
                    <a:lnTo>
                      <a:pt x="10566400" y="1358900"/>
                    </a:lnTo>
                    <a:cubicBezTo>
                      <a:pt x="10579100" y="1371600"/>
                      <a:pt x="10579100" y="1384300"/>
                      <a:pt x="10566400" y="1397000"/>
                    </a:cubicBezTo>
                    <a:cubicBezTo>
                      <a:pt x="10566400" y="1409700"/>
                      <a:pt x="10553700" y="1409700"/>
                      <a:pt x="10541000" y="1409700"/>
                    </a:cubicBezTo>
                    <a:lnTo>
                      <a:pt x="10477500" y="1409700"/>
                    </a:lnTo>
                    <a:cubicBezTo>
                      <a:pt x="10414000" y="1409700"/>
                      <a:pt x="10363200" y="1371600"/>
                      <a:pt x="10337800" y="1320800"/>
                    </a:cubicBezTo>
                    <a:lnTo>
                      <a:pt x="10185400" y="965200"/>
                    </a:lnTo>
                    <a:cubicBezTo>
                      <a:pt x="10185400" y="952500"/>
                      <a:pt x="10172700" y="965200"/>
                      <a:pt x="10172700" y="965200"/>
                    </a:cubicBezTo>
                    <a:lnTo>
                      <a:pt x="10236200" y="1409700"/>
                    </a:lnTo>
                    <a:lnTo>
                      <a:pt x="10312400" y="2222500"/>
                    </a:lnTo>
                    <a:cubicBezTo>
                      <a:pt x="10312400" y="2235200"/>
                      <a:pt x="10299700" y="2235200"/>
                      <a:pt x="10299700" y="2247900"/>
                    </a:cubicBezTo>
                    <a:cubicBezTo>
                      <a:pt x="10287000" y="2247900"/>
                      <a:pt x="10287000" y="2260600"/>
                      <a:pt x="10274300" y="2260600"/>
                    </a:cubicBezTo>
                    <a:lnTo>
                      <a:pt x="10223500" y="2260600"/>
                    </a:lnTo>
                    <a:cubicBezTo>
                      <a:pt x="10147300" y="2260600"/>
                      <a:pt x="10083800" y="2209800"/>
                      <a:pt x="10083800" y="2133600"/>
                    </a:cubicBezTo>
                    <a:lnTo>
                      <a:pt x="9969500" y="1447800"/>
                    </a:lnTo>
                    <a:cubicBezTo>
                      <a:pt x="9956800" y="1447800"/>
                      <a:pt x="9956800" y="1447800"/>
                      <a:pt x="9944100" y="1447800"/>
                    </a:cubicBezTo>
                    <a:lnTo>
                      <a:pt x="9829800" y="2133600"/>
                    </a:lnTo>
                    <a:cubicBezTo>
                      <a:pt x="9829800" y="2209800"/>
                      <a:pt x="9766300" y="2260600"/>
                      <a:pt x="9690100" y="2260600"/>
                    </a:cubicBezTo>
                    <a:lnTo>
                      <a:pt x="9639300" y="2260600"/>
                    </a:lnTo>
                    <a:cubicBezTo>
                      <a:pt x="9626600" y="2260600"/>
                      <a:pt x="9626600" y="2247900"/>
                      <a:pt x="9613900" y="2247900"/>
                    </a:cubicBezTo>
                    <a:cubicBezTo>
                      <a:pt x="9613900" y="2235200"/>
                      <a:pt x="9601200" y="2235200"/>
                      <a:pt x="9601200" y="2222500"/>
                    </a:cubicBezTo>
                    <a:lnTo>
                      <a:pt x="9677400" y="1409700"/>
                    </a:lnTo>
                    <a:lnTo>
                      <a:pt x="9740900" y="965200"/>
                    </a:lnTo>
                  </a:path>
                </a:pathLst>
              </a:custGeom>
              <a:solidFill>
                <a:srgbClr val="56AEFF"/>
              </a:solidFill>
            </p:spPr>
          </p:sp>
        </p:grpSp>
      </p:grpSp>
      <p:grpSp>
        <p:nvGrpSpPr>
          <p:cNvPr id="16" name="Group 16"/>
          <p:cNvGrpSpPr/>
          <p:nvPr/>
        </p:nvGrpSpPr>
        <p:grpSpPr>
          <a:xfrm>
            <a:off x="-1543050" y="-54747"/>
            <a:ext cx="2760734" cy="10341747"/>
            <a:chOff x="0" y="0"/>
            <a:chExt cx="727107" cy="2723752"/>
          </a:xfrm>
        </p:grpSpPr>
        <p:sp>
          <p:nvSpPr>
            <p:cNvPr id="17" name="Freeform 17"/>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05"/>
                </a:lnSpc>
              </a:pPr>
              <a:endParaRPr/>
            </a:p>
          </p:txBody>
        </p:sp>
      </p:grpSp>
      <p:sp>
        <p:nvSpPr>
          <p:cNvPr id="19" name="TextBox 19"/>
          <p:cNvSpPr txBox="1"/>
          <p:nvPr/>
        </p:nvSpPr>
        <p:spPr>
          <a:xfrm>
            <a:off x="1631978" y="1760435"/>
            <a:ext cx="7285610" cy="1006475"/>
          </a:xfrm>
          <a:prstGeom prst="rect">
            <a:avLst/>
          </a:prstGeom>
        </p:spPr>
        <p:txBody>
          <a:bodyPr lIns="0" tIns="0" rIns="0" bIns="0" rtlCol="0" anchor="t">
            <a:spAutoFit/>
          </a:bodyPr>
          <a:lstStyle/>
          <a:p>
            <a:pPr marL="0" lvl="0" indent="0" algn="ctr">
              <a:lnSpc>
                <a:spcPts val="7884"/>
              </a:lnSpc>
              <a:spcBef>
                <a:spcPct val="0"/>
              </a:spcBef>
            </a:pPr>
            <a:r>
              <a:rPr lang="en-US" sz="6570">
                <a:solidFill>
                  <a:srgbClr val="FFFFFF"/>
                </a:solidFill>
                <a:latin typeface="Now Bold"/>
              </a:rPr>
              <a:t>INTRODUCTION </a:t>
            </a:r>
          </a:p>
        </p:txBody>
      </p:sp>
      <p:sp>
        <p:nvSpPr>
          <p:cNvPr id="20" name="TextBox 20"/>
          <p:cNvSpPr txBox="1"/>
          <p:nvPr/>
        </p:nvSpPr>
        <p:spPr>
          <a:xfrm>
            <a:off x="6065205" y="3692848"/>
            <a:ext cx="6810338" cy="1799951"/>
          </a:xfrm>
          <a:prstGeom prst="rect">
            <a:avLst/>
          </a:prstGeom>
        </p:spPr>
        <p:txBody>
          <a:bodyPr lIns="0" tIns="0" rIns="0" bIns="0" rtlCol="0" anchor="t">
            <a:spAutoFit/>
          </a:bodyPr>
          <a:lstStyle/>
          <a:p>
            <a:pPr>
              <a:lnSpc>
                <a:spcPts val="2891"/>
              </a:lnSpc>
            </a:pPr>
            <a:r>
              <a:rPr lang="en-US" sz="2095">
                <a:solidFill>
                  <a:srgbClr val="FFFFFF"/>
                </a:solidFill>
                <a:latin typeface="DM Sans Bold"/>
              </a:rPr>
              <a:t>Diabetes is a major public health problem that is approaching epidemic proportions globally.</a:t>
            </a:r>
          </a:p>
          <a:p>
            <a:pPr marL="0" lvl="0" indent="0">
              <a:lnSpc>
                <a:spcPts val="2891"/>
              </a:lnSpc>
              <a:spcBef>
                <a:spcPct val="0"/>
              </a:spcBef>
            </a:pPr>
            <a:r>
              <a:rPr lang="en-US" sz="2095">
                <a:solidFill>
                  <a:srgbClr val="FFFFFF"/>
                </a:solidFill>
                <a:latin typeface="DM Sans Bold"/>
              </a:rPr>
              <a:t>About 18 million people die every year from cardiovascular disease, for which diabetes and hypertension are major predisposing factors.</a:t>
            </a:r>
          </a:p>
        </p:txBody>
      </p:sp>
      <p:sp>
        <p:nvSpPr>
          <p:cNvPr id="21" name="TextBox 21"/>
          <p:cNvSpPr txBox="1"/>
          <p:nvPr/>
        </p:nvSpPr>
        <p:spPr>
          <a:xfrm>
            <a:off x="6065205" y="6877995"/>
            <a:ext cx="6780173" cy="3971544"/>
          </a:xfrm>
          <a:prstGeom prst="rect">
            <a:avLst/>
          </a:prstGeom>
        </p:spPr>
        <p:txBody>
          <a:bodyPr lIns="0" tIns="0" rIns="0" bIns="0" rtlCol="0" anchor="t">
            <a:spAutoFit/>
          </a:bodyPr>
          <a:lstStyle/>
          <a:p>
            <a:pPr algn="ctr">
              <a:lnSpc>
                <a:spcPts val="2897"/>
              </a:lnSpc>
            </a:pPr>
            <a:r>
              <a:rPr lang="en-US" sz="2100">
                <a:solidFill>
                  <a:srgbClr val="FFFFFF"/>
                </a:solidFill>
                <a:latin typeface="DM Sans Bold"/>
              </a:rPr>
              <a:t> Almost 80% of the total adult diabetics are in developing countries.</a:t>
            </a:r>
          </a:p>
          <a:p>
            <a:pPr algn="ctr">
              <a:lnSpc>
                <a:spcPts val="2897"/>
              </a:lnSpc>
            </a:pPr>
            <a:r>
              <a:rPr lang="en-US" sz="2100">
                <a:solidFill>
                  <a:srgbClr val="FFFFFF"/>
                </a:solidFill>
                <a:latin typeface="DM Sans Bold"/>
              </a:rPr>
              <a:t> India leads the global top ten in terms of the highest number of people with diabetes with a current figure of 40.9 million, followed by China with 39.8 million. </a:t>
            </a:r>
          </a:p>
          <a:p>
            <a:pPr algn="ctr">
              <a:lnSpc>
                <a:spcPts val="2897"/>
              </a:lnSpc>
            </a:pPr>
            <a:endParaRPr lang="en-US" sz="2100">
              <a:solidFill>
                <a:srgbClr val="FFFFFF"/>
              </a:solidFill>
              <a:latin typeface="DM Sans Bold"/>
            </a:endParaRPr>
          </a:p>
          <a:p>
            <a:pPr algn="ctr">
              <a:lnSpc>
                <a:spcPts val="2897"/>
              </a:lnSpc>
            </a:pPr>
            <a:endParaRPr lang="en-US" sz="2100">
              <a:solidFill>
                <a:srgbClr val="FFFFFF"/>
              </a:solidFill>
              <a:latin typeface="DM Sans Bold"/>
            </a:endParaRPr>
          </a:p>
          <a:p>
            <a:pPr algn="ctr">
              <a:lnSpc>
                <a:spcPts val="2897"/>
              </a:lnSpc>
            </a:pPr>
            <a:endParaRPr lang="en-US" sz="2100">
              <a:solidFill>
                <a:srgbClr val="FFFFFF"/>
              </a:solidFill>
              <a:latin typeface="DM Sans Bold"/>
            </a:endParaRPr>
          </a:p>
          <a:p>
            <a:pPr algn="ctr">
              <a:lnSpc>
                <a:spcPts val="2897"/>
              </a:lnSpc>
            </a:pPr>
            <a:endParaRPr lang="en-US" sz="2100">
              <a:solidFill>
                <a:srgbClr val="FFFFFF"/>
              </a:solidFill>
              <a:latin typeface="DM Sans Bold"/>
            </a:endParaRPr>
          </a:p>
          <a:p>
            <a:pPr algn="ctr">
              <a:lnSpc>
                <a:spcPts val="2897"/>
              </a:lnSpc>
              <a:spcBef>
                <a:spcPct val="0"/>
              </a:spcBef>
            </a:pPr>
            <a:endParaRPr lang="en-US" sz="2100">
              <a:solidFill>
                <a:srgbClr val="FFFFFF"/>
              </a:solidFill>
              <a:latin typeface="DM Sans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2715943" y="933450"/>
            <a:ext cx="12856115" cy="972594"/>
          </a:xfrm>
          <a:prstGeom prst="rect">
            <a:avLst/>
          </a:prstGeom>
        </p:spPr>
        <p:txBody>
          <a:bodyPr lIns="0" tIns="0" rIns="0" bIns="0" rtlCol="0" anchor="t">
            <a:spAutoFit/>
          </a:bodyPr>
          <a:lstStyle/>
          <a:p>
            <a:pPr algn="ctr">
              <a:lnSpc>
                <a:spcPts val="7986"/>
              </a:lnSpc>
              <a:spcBef>
                <a:spcPct val="0"/>
              </a:spcBef>
            </a:pPr>
            <a:r>
              <a:rPr lang="en-US" sz="5787">
                <a:solidFill>
                  <a:srgbClr val="FFFFFF"/>
                </a:solidFill>
                <a:latin typeface="DM Sans Bold"/>
              </a:rPr>
              <a:t>PROBLEM STATEMENT</a:t>
            </a:r>
          </a:p>
        </p:txBody>
      </p:sp>
      <p:sp>
        <p:nvSpPr>
          <p:cNvPr id="3" name="TextBox 3"/>
          <p:cNvSpPr txBox="1"/>
          <p:nvPr/>
        </p:nvSpPr>
        <p:spPr>
          <a:xfrm>
            <a:off x="0" y="3131869"/>
            <a:ext cx="18288000" cy="6496364"/>
          </a:xfrm>
          <a:prstGeom prst="rect">
            <a:avLst/>
          </a:prstGeom>
        </p:spPr>
        <p:txBody>
          <a:bodyPr lIns="0" tIns="0" rIns="0" bIns="0" rtlCol="0" anchor="t">
            <a:spAutoFit/>
          </a:bodyPr>
          <a:lstStyle/>
          <a:p>
            <a:pPr algn="ctr">
              <a:lnSpc>
                <a:spcPts val="5731"/>
              </a:lnSpc>
            </a:pPr>
            <a:r>
              <a:rPr lang="en-US" sz="4152" dirty="0">
                <a:solidFill>
                  <a:srgbClr val="FFFFFF"/>
                </a:solidFill>
                <a:latin typeface="DM Sans Bold"/>
              </a:rPr>
              <a:t>To create a non-invasive model of a diabetes detecting system</a:t>
            </a:r>
            <a:r>
              <a:rPr lang="en-US" sz="4152" dirty="0">
                <a:solidFill>
                  <a:srgbClr val="FFFFFF"/>
                </a:solidFill>
                <a:latin typeface="DM Sans"/>
              </a:rPr>
              <a:t> to monitor the blood glucose levels in an efficient and effective way.</a:t>
            </a:r>
          </a:p>
          <a:p>
            <a:pPr algn="ctr">
              <a:lnSpc>
                <a:spcPts val="5731"/>
              </a:lnSpc>
            </a:pPr>
            <a:r>
              <a:rPr lang="en-US" sz="4152" dirty="0">
                <a:solidFill>
                  <a:srgbClr val="FFFFFF"/>
                </a:solidFill>
                <a:latin typeface="DM Sans"/>
              </a:rPr>
              <a:t>This is done using image processing of the laser incident fingertip image and artificial neural network.</a:t>
            </a:r>
          </a:p>
          <a:p>
            <a:pPr algn="ctr">
              <a:lnSpc>
                <a:spcPts val="5731"/>
              </a:lnSpc>
            </a:pPr>
            <a:endParaRPr lang="en-US" sz="4152" dirty="0">
              <a:solidFill>
                <a:srgbClr val="FFFFFF"/>
              </a:solidFill>
              <a:latin typeface="DM Sans"/>
            </a:endParaRPr>
          </a:p>
          <a:p>
            <a:pPr algn="ctr">
              <a:lnSpc>
                <a:spcPts val="5731"/>
              </a:lnSpc>
            </a:pPr>
            <a:r>
              <a:rPr lang="en-US" sz="4152" dirty="0">
                <a:solidFill>
                  <a:srgbClr val="FFFFFF"/>
                </a:solidFill>
                <a:latin typeface="DM Sans"/>
              </a:rPr>
              <a:t>This device can be used for</a:t>
            </a:r>
          </a:p>
          <a:p>
            <a:pPr algn="ctr">
              <a:lnSpc>
                <a:spcPts val="5731"/>
              </a:lnSpc>
            </a:pPr>
            <a:r>
              <a:rPr lang="en-US" sz="4152" dirty="0">
                <a:solidFill>
                  <a:srgbClr val="FFFFFF"/>
                </a:solidFill>
                <a:latin typeface="DM Sans"/>
              </a:rPr>
              <a:t>•For mass screening of diabetic patients.</a:t>
            </a:r>
          </a:p>
          <a:p>
            <a:pPr algn="ctr">
              <a:lnSpc>
                <a:spcPts val="5731"/>
              </a:lnSpc>
            </a:pPr>
            <a:r>
              <a:rPr lang="en-US" sz="4152" dirty="0">
                <a:solidFill>
                  <a:srgbClr val="FFFFFF"/>
                </a:solidFill>
                <a:latin typeface="DM Sans"/>
              </a:rPr>
              <a:t>•For regular monitoring of blood glucose level at home.</a:t>
            </a:r>
          </a:p>
          <a:p>
            <a:pPr algn="ctr">
              <a:lnSpc>
                <a:spcPts val="5731"/>
              </a:lnSpc>
              <a:spcBef>
                <a:spcPct val="0"/>
              </a:spcBef>
            </a:pPr>
            <a:endParaRPr lang="en-US" sz="4152" dirty="0">
              <a:solidFill>
                <a:srgbClr val="FFFFFF"/>
              </a:solidFill>
              <a:latin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0" y="4042460"/>
            <a:ext cx="18288000" cy="2125880"/>
          </a:xfrm>
          <a:prstGeom prst="rect">
            <a:avLst/>
          </a:prstGeom>
        </p:spPr>
        <p:txBody>
          <a:bodyPr lIns="0" tIns="0" rIns="0" bIns="0" rtlCol="0" anchor="t">
            <a:spAutoFit/>
          </a:bodyPr>
          <a:lstStyle/>
          <a:p>
            <a:pPr algn="ctr">
              <a:lnSpc>
                <a:spcPts val="5641"/>
              </a:lnSpc>
              <a:spcBef>
                <a:spcPct val="0"/>
              </a:spcBef>
            </a:pPr>
            <a:r>
              <a:rPr lang="en-US" sz="4087" dirty="0">
                <a:solidFill>
                  <a:srgbClr val="FFFFFF"/>
                </a:solidFill>
                <a:latin typeface="DM Sans"/>
              </a:rPr>
              <a:t>Our study aimed to describe a pilot test to test the accuracy of a noninvasive glucose monitoring prototype that uses laser technology based on near-infrared spectroscopy.</a:t>
            </a:r>
          </a:p>
        </p:txBody>
      </p:sp>
      <p:sp>
        <p:nvSpPr>
          <p:cNvPr id="3" name="TextBox 3"/>
          <p:cNvSpPr txBox="1"/>
          <p:nvPr/>
        </p:nvSpPr>
        <p:spPr>
          <a:xfrm>
            <a:off x="5748288" y="1485403"/>
            <a:ext cx="6791424"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OBJECTIVE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0" y="2149312"/>
            <a:ext cx="18597206" cy="4463819"/>
          </a:xfrm>
          <a:prstGeom prst="rect">
            <a:avLst/>
          </a:prstGeom>
        </p:spPr>
        <p:txBody>
          <a:bodyPr lIns="0" tIns="0" rIns="0" bIns="0" rtlCol="0" anchor="t">
            <a:spAutoFit/>
          </a:bodyPr>
          <a:lstStyle/>
          <a:p>
            <a:pPr algn="ctr">
              <a:lnSpc>
                <a:spcPts val="4890"/>
              </a:lnSpc>
            </a:pPr>
            <a:r>
              <a:rPr lang="en-US" sz="3543" dirty="0">
                <a:solidFill>
                  <a:srgbClr val="FFFFFF"/>
                </a:solidFill>
                <a:latin typeface="DM Sans"/>
              </a:rPr>
              <a:t> </a:t>
            </a:r>
          </a:p>
          <a:p>
            <a:pPr marL="765129" lvl="1" indent="-382564" algn="ctr">
              <a:lnSpc>
                <a:spcPts val="4890"/>
              </a:lnSpc>
              <a:buFont typeface="Arial"/>
              <a:buChar char="•"/>
            </a:pPr>
            <a:r>
              <a:rPr lang="en-US" sz="3543" dirty="0">
                <a:solidFill>
                  <a:srgbClr val="FFFFFF"/>
                </a:solidFill>
                <a:latin typeface="DM Sans"/>
              </a:rPr>
              <a:t>The most common method is using a </a:t>
            </a:r>
            <a:r>
              <a:rPr lang="en-US" sz="3543" dirty="0">
                <a:solidFill>
                  <a:srgbClr val="FFFFFF"/>
                </a:solidFill>
                <a:latin typeface="DM Sans Bold"/>
              </a:rPr>
              <a:t>blood glucose meter</a:t>
            </a:r>
            <a:r>
              <a:rPr lang="en-US" sz="3543" dirty="0">
                <a:solidFill>
                  <a:srgbClr val="FFFFFF"/>
                </a:solidFill>
                <a:latin typeface="DM Sans"/>
              </a:rPr>
              <a:t>, which involves </a:t>
            </a:r>
            <a:r>
              <a:rPr lang="en-US" sz="3543" dirty="0">
                <a:solidFill>
                  <a:srgbClr val="FFFFFF"/>
                </a:solidFill>
                <a:latin typeface="DM Sans Bold"/>
              </a:rPr>
              <a:t>pricking the finger and placing a drop of blood on a test strip</a:t>
            </a:r>
            <a:r>
              <a:rPr lang="en-US" sz="3543" dirty="0">
                <a:solidFill>
                  <a:srgbClr val="FFFFFF"/>
                </a:solidFill>
                <a:latin typeface="DM Sans"/>
              </a:rPr>
              <a:t>.</a:t>
            </a:r>
          </a:p>
          <a:p>
            <a:pPr marL="765129" lvl="1" indent="-382564">
              <a:lnSpc>
                <a:spcPts val="4890"/>
              </a:lnSpc>
              <a:buFont typeface="Arial"/>
              <a:buChar char="•"/>
            </a:pPr>
            <a:r>
              <a:rPr lang="en-US" sz="3543" dirty="0">
                <a:solidFill>
                  <a:srgbClr val="FFFFFF"/>
                </a:solidFill>
                <a:latin typeface="DM Sans Bold"/>
              </a:rPr>
              <a:t> Continuous glucose monitoring systems</a:t>
            </a:r>
            <a:r>
              <a:rPr lang="en-US" sz="3543" dirty="0">
                <a:solidFill>
                  <a:srgbClr val="FFFFFF"/>
                </a:solidFill>
                <a:latin typeface="DM Sans"/>
              </a:rPr>
              <a:t> are also available, which use a sensor placed under the skin to measure glucose levels throughout the day.</a:t>
            </a:r>
          </a:p>
          <a:p>
            <a:pPr marL="765129" lvl="1" indent="-382564">
              <a:lnSpc>
                <a:spcPts val="4890"/>
              </a:lnSpc>
              <a:buFont typeface="Arial"/>
              <a:buChar char="•"/>
            </a:pPr>
            <a:r>
              <a:rPr lang="en-US" sz="3543" dirty="0">
                <a:solidFill>
                  <a:srgbClr val="FFFFFF"/>
                </a:solidFill>
                <a:latin typeface="DM Sans"/>
              </a:rPr>
              <a:t>Another method is using</a:t>
            </a:r>
            <a:r>
              <a:rPr lang="en-US" sz="3543" dirty="0">
                <a:solidFill>
                  <a:srgbClr val="FFFFFF"/>
                </a:solidFill>
                <a:latin typeface="DM Sans Bold"/>
              </a:rPr>
              <a:t> urine glucose tests</a:t>
            </a:r>
            <a:r>
              <a:rPr lang="en-US" sz="3543" dirty="0">
                <a:solidFill>
                  <a:srgbClr val="FFFFFF"/>
                </a:solidFill>
                <a:latin typeface="DM Sans"/>
              </a:rPr>
              <a:t>, which detect glucose levels in urine.</a:t>
            </a:r>
          </a:p>
          <a:p>
            <a:pPr algn="ctr">
              <a:lnSpc>
                <a:spcPts val="6439"/>
              </a:lnSpc>
              <a:spcBef>
                <a:spcPct val="0"/>
              </a:spcBef>
            </a:pPr>
            <a:endParaRPr lang="en-US" sz="3543" dirty="0">
              <a:solidFill>
                <a:srgbClr val="FFFFFF"/>
              </a:solidFill>
              <a:latin typeface="DM Sans"/>
            </a:endParaRPr>
          </a:p>
        </p:txBody>
      </p:sp>
      <p:sp>
        <p:nvSpPr>
          <p:cNvPr id="3" name="Freeform 3"/>
          <p:cNvSpPr/>
          <p:nvPr/>
        </p:nvSpPr>
        <p:spPr>
          <a:xfrm>
            <a:off x="11725536" y="6046002"/>
            <a:ext cx="5912525" cy="3941683"/>
          </a:xfrm>
          <a:custGeom>
            <a:avLst/>
            <a:gdLst/>
            <a:ahLst/>
            <a:cxnLst/>
            <a:rect l="l" t="t" r="r" b="b"/>
            <a:pathLst>
              <a:path w="5912525" h="3941683">
                <a:moveTo>
                  <a:pt x="0" y="0"/>
                </a:moveTo>
                <a:lnTo>
                  <a:pt x="5912525" y="0"/>
                </a:lnTo>
                <a:lnTo>
                  <a:pt x="5912525" y="3941683"/>
                </a:lnTo>
                <a:lnTo>
                  <a:pt x="0" y="3941683"/>
                </a:lnTo>
                <a:lnTo>
                  <a:pt x="0" y="0"/>
                </a:lnTo>
                <a:close/>
              </a:path>
            </a:pathLst>
          </a:custGeom>
          <a:blipFill>
            <a:blip r:embed="rId2"/>
            <a:stretch>
              <a:fillRect/>
            </a:stretch>
          </a:blipFill>
          <a:ln w="104775" cap="sq">
            <a:solidFill>
              <a:srgbClr val="000000"/>
            </a:solidFill>
            <a:prstDash val="sysDot"/>
            <a:miter/>
          </a:ln>
        </p:spPr>
      </p:sp>
      <p:sp>
        <p:nvSpPr>
          <p:cNvPr id="4" name="TextBox 4"/>
          <p:cNvSpPr txBox="1"/>
          <p:nvPr/>
        </p:nvSpPr>
        <p:spPr>
          <a:xfrm>
            <a:off x="3413612" y="857250"/>
            <a:ext cx="10374114"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EXISTING SYSTEM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688219" y="3807379"/>
            <a:ext cx="15407383" cy="3349652"/>
          </a:xfrm>
          <a:prstGeom prst="rect">
            <a:avLst/>
          </a:prstGeom>
        </p:spPr>
        <p:txBody>
          <a:bodyPr lIns="0" tIns="0" rIns="0" bIns="0" rtlCol="0" anchor="t">
            <a:spAutoFit/>
          </a:bodyPr>
          <a:lstStyle/>
          <a:p>
            <a:pPr marL="839354" lvl="1" indent="-419677">
              <a:lnSpc>
                <a:spcPts val="5365"/>
              </a:lnSpc>
              <a:buFont typeface="Arial"/>
              <a:buChar char="•"/>
            </a:pPr>
            <a:r>
              <a:rPr lang="en-US" sz="3887" dirty="0">
                <a:solidFill>
                  <a:srgbClr val="FFFFFF"/>
                </a:solidFill>
                <a:latin typeface="DM Sans"/>
              </a:rPr>
              <a:t>Invasive and painful</a:t>
            </a:r>
          </a:p>
          <a:p>
            <a:pPr marL="839354" lvl="1" indent="-419677">
              <a:lnSpc>
                <a:spcPts val="5365"/>
              </a:lnSpc>
              <a:buFont typeface="Arial"/>
              <a:buChar char="•"/>
            </a:pPr>
            <a:r>
              <a:rPr lang="en-US" sz="3887" dirty="0">
                <a:solidFill>
                  <a:srgbClr val="FFFFFF"/>
                </a:solidFill>
                <a:latin typeface="DM Sans"/>
              </a:rPr>
              <a:t>Time consuming</a:t>
            </a:r>
          </a:p>
          <a:p>
            <a:pPr marL="839354" lvl="1" indent="-419677">
              <a:lnSpc>
                <a:spcPts val="5365"/>
              </a:lnSpc>
              <a:buFont typeface="Arial"/>
              <a:buChar char="•"/>
            </a:pPr>
            <a:r>
              <a:rPr lang="en-US" sz="3887" dirty="0">
                <a:solidFill>
                  <a:srgbClr val="FFFFFF"/>
                </a:solidFill>
                <a:latin typeface="DM Sans"/>
              </a:rPr>
              <a:t>Cross contamination</a:t>
            </a:r>
          </a:p>
          <a:p>
            <a:pPr marL="839354" lvl="1" indent="-419677">
              <a:lnSpc>
                <a:spcPts val="5365"/>
              </a:lnSpc>
              <a:buFont typeface="Arial"/>
              <a:buChar char="•"/>
            </a:pPr>
            <a:r>
              <a:rPr lang="en-US" sz="3887" dirty="0">
                <a:solidFill>
                  <a:srgbClr val="FFFFFF"/>
                </a:solidFill>
                <a:latin typeface="DM Sans"/>
              </a:rPr>
              <a:t>Expensive</a:t>
            </a:r>
          </a:p>
          <a:p>
            <a:pPr marL="839354" lvl="1" indent="-419677">
              <a:lnSpc>
                <a:spcPts val="5365"/>
              </a:lnSpc>
              <a:buFont typeface="Arial"/>
              <a:buChar char="•"/>
            </a:pPr>
            <a:r>
              <a:rPr lang="en-US" sz="3887" dirty="0">
                <a:solidFill>
                  <a:srgbClr val="FFFFFF"/>
                </a:solidFill>
                <a:latin typeface="DM Sans"/>
              </a:rPr>
              <a:t>Urine tests are less accurate and not commonly used anymore. </a:t>
            </a:r>
          </a:p>
        </p:txBody>
      </p:sp>
      <p:sp>
        <p:nvSpPr>
          <p:cNvPr id="3" name="TextBox 3"/>
          <p:cNvSpPr txBox="1"/>
          <p:nvPr/>
        </p:nvSpPr>
        <p:spPr>
          <a:xfrm>
            <a:off x="946196" y="-85816"/>
            <a:ext cx="15816055" cy="2758015"/>
          </a:xfrm>
          <a:prstGeom prst="rect">
            <a:avLst/>
          </a:prstGeom>
        </p:spPr>
        <p:txBody>
          <a:bodyPr lIns="0" tIns="0" rIns="0" bIns="0" rtlCol="0" anchor="t">
            <a:spAutoFit/>
          </a:bodyPr>
          <a:lstStyle/>
          <a:p>
            <a:pPr algn="ctr">
              <a:lnSpc>
                <a:spcPts val="11139"/>
              </a:lnSpc>
            </a:pPr>
            <a:r>
              <a:rPr lang="en-US" sz="7956">
                <a:solidFill>
                  <a:srgbClr val="FFFFFF"/>
                </a:solidFill>
                <a:latin typeface="Canva Sans Bold"/>
              </a:rPr>
              <a:t>DRAWBACKS OF EXISTING SYSTEMS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TotalTime>
  <Words>996</Words>
  <Application>Microsoft Office PowerPoint</Application>
  <PresentationFormat>Custom</PresentationFormat>
  <Paragraphs>99</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Apricots</vt:lpstr>
      <vt:lpstr>DM Sans Italics</vt:lpstr>
      <vt:lpstr>Arial</vt:lpstr>
      <vt:lpstr>DM Sans</vt:lpstr>
      <vt:lpstr>DM Sans Bold</vt:lpstr>
      <vt:lpstr>Calibri</vt:lpstr>
      <vt:lpstr>Canva Sans Bold</vt:lpstr>
      <vt:lpstr>Now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DIABETES DETECTING</dc:title>
  <cp:lastModifiedBy>Karthikeyan Swaminathan</cp:lastModifiedBy>
  <cp:revision>1</cp:revision>
  <dcterms:created xsi:type="dcterms:W3CDTF">2006-08-16T00:00:00Z</dcterms:created>
  <dcterms:modified xsi:type="dcterms:W3CDTF">2024-03-23T07:00:56Z</dcterms:modified>
  <dc:identifier>DAFvXSY30JM</dc:identifier>
</cp:coreProperties>
</file>